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74" r:id="rId11"/>
    <p:sldId id="275" r:id="rId12"/>
    <p:sldId id="265" r:id="rId13"/>
    <p:sldId id="266" r:id="rId14"/>
    <p:sldId id="267" r:id="rId15"/>
    <p:sldId id="268" r:id="rId16"/>
    <p:sldId id="269" r:id="rId17"/>
    <p:sldId id="270" r:id="rId18"/>
    <p:sldId id="273" r:id="rId19"/>
    <p:sldId id="271" r:id="rId20"/>
    <p:sldId id="272" r:id="rId21"/>
  </p:sldIdLst>
  <p:sldSz cx="14630400" cy="8229600"/>
  <p:notesSz cx="8229600" cy="14630400"/>
  <p:embeddedFontLst>
    <p:embeddedFont>
      <p:font typeface="Prata" panose="020B0604020202020204" charset="0"/>
      <p:regular r:id="rId23"/>
    </p:embeddedFont>
    <p:embeddedFont>
      <p:font typeface="Raleway"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IyQecO0On3BItGlOsUYvTc76R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19"/>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46"/>
        <p:cNvGrpSpPr/>
        <p:nvPr/>
      </p:nvGrpSpPr>
      <p:grpSpPr>
        <a:xfrm>
          <a:off x="0" y="0"/>
          <a:ext cx="0" cy="0"/>
          <a:chOff x="0" y="0"/>
          <a:chExt cx="0" cy="0"/>
        </a:xfrm>
      </p:grpSpPr>
      <p:pic>
        <p:nvPicPr>
          <p:cNvPr id="47" name="Google Shape;47;p2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8" name="Google Shape;48;p28"/>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2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50"/>
        <p:cNvGrpSpPr/>
        <p:nvPr/>
      </p:nvGrpSpPr>
      <p:grpSpPr>
        <a:xfrm>
          <a:off x="0" y="0"/>
          <a:ext cx="0" cy="0"/>
          <a:chOff x="0" y="0"/>
          <a:chExt cx="0" cy="0"/>
        </a:xfrm>
      </p:grpSpPr>
      <p:pic>
        <p:nvPicPr>
          <p:cNvPr id="51" name="Google Shape;51;p2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2" name="Google Shape;52;p29"/>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2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spTree>
      <p:nvGrpSpPr>
        <p:cNvPr id="1" name="Shape 54"/>
        <p:cNvGrpSpPr/>
        <p:nvPr/>
      </p:nvGrpSpPr>
      <p:grpSpPr>
        <a:xfrm>
          <a:off x="0" y="0"/>
          <a:ext cx="0" cy="0"/>
          <a:chOff x="0" y="0"/>
          <a:chExt cx="0" cy="0"/>
        </a:xfrm>
      </p:grpSpPr>
      <p:pic>
        <p:nvPicPr>
          <p:cNvPr id="55" name="Google Shape;55;p3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6" name="Google Shape;56;p30"/>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3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spTree>
      <p:nvGrpSpPr>
        <p:cNvPr id="1" name="Shape 58"/>
        <p:cNvGrpSpPr/>
        <p:nvPr/>
      </p:nvGrpSpPr>
      <p:grpSpPr>
        <a:xfrm>
          <a:off x="0" y="0"/>
          <a:ext cx="0" cy="0"/>
          <a:chOff x="0" y="0"/>
          <a:chExt cx="0" cy="0"/>
        </a:xfrm>
      </p:grpSpPr>
      <p:pic>
        <p:nvPicPr>
          <p:cNvPr id="59" name="Google Shape;59;p3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60" name="Google Shape;60;p31"/>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3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14 master">
  <p:cSld name="Slide 14 master">
    <p:spTree>
      <p:nvGrpSpPr>
        <p:cNvPr id="1" name="Shape 62"/>
        <p:cNvGrpSpPr/>
        <p:nvPr/>
      </p:nvGrpSpPr>
      <p:grpSpPr>
        <a:xfrm>
          <a:off x="0" y="0"/>
          <a:ext cx="0" cy="0"/>
          <a:chOff x="0" y="0"/>
          <a:chExt cx="0" cy="0"/>
        </a:xfrm>
      </p:grpSpPr>
      <p:pic>
        <p:nvPicPr>
          <p:cNvPr id="63" name="Google Shape;63;p3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64" name="Google Shape;64;p32"/>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3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15 master">
  <p:cSld name="Slide 15 master">
    <p:spTree>
      <p:nvGrpSpPr>
        <p:cNvPr id="1" name="Shape 66"/>
        <p:cNvGrpSpPr/>
        <p:nvPr/>
      </p:nvGrpSpPr>
      <p:grpSpPr>
        <a:xfrm>
          <a:off x="0" y="0"/>
          <a:ext cx="0" cy="0"/>
          <a:chOff x="0" y="0"/>
          <a:chExt cx="0" cy="0"/>
        </a:xfrm>
      </p:grpSpPr>
      <p:pic>
        <p:nvPicPr>
          <p:cNvPr id="67" name="Google Shape;67;p3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68" name="Google Shape;68;p33"/>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3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16 master">
  <p:cSld name="Slide 16 master">
    <p:spTree>
      <p:nvGrpSpPr>
        <p:cNvPr id="1" name="Shape 70"/>
        <p:cNvGrpSpPr/>
        <p:nvPr/>
      </p:nvGrpSpPr>
      <p:grpSpPr>
        <a:xfrm>
          <a:off x="0" y="0"/>
          <a:ext cx="0" cy="0"/>
          <a:chOff x="0" y="0"/>
          <a:chExt cx="0" cy="0"/>
        </a:xfrm>
      </p:grpSpPr>
      <p:pic>
        <p:nvPicPr>
          <p:cNvPr id="71" name="Google Shape;71;p3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72" name="Google Shape;72;p34"/>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3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17 master">
  <p:cSld name="Slide 17 master">
    <p:spTree>
      <p:nvGrpSpPr>
        <p:cNvPr id="1" name="Shape 74"/>
        <p:cNvGrpSpPr/>
        <p:nvPr/>
      </p:nvGrpSpPr>
      <p:grpSpPr>
        <a:xfrm>
          <a:off x="0" y="0"/>
          <a:ext cx="0" cy="0"/>
          <a:chOff x="0" y="0"/>
          <a:chExt cx="0" cy="0"/>
        </a:xfrm>
      </p:grpSpPr>
      <p:pic>
        <p:nvPicPr>
          <p:cNvPr id="75" name="Google Shape;75;p3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76" name="Google Shape;76;p35"/>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3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pic>
        <p:nvPicPr>
          <p:cNvPr id="15" name="Google Shape;15;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20"/>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pic>
        <p:nvPicPr>
          <p:cNvPr id="19" name="Google Shape;19;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21"/>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pic>
        <p:nvPicPr>
          <p:cNvPr id="23" name="Google Shape;23;p2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22"/>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2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pic>
        <p:nvPicPr>
          <p:cNvPr id="27" name="Google Shape;27;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23"/>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2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pic>
        <p:nvPicPr>
          <p:cNvPr id="31" name="Google Shape;31;p2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24"/>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2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pic>
        <p:nvPicPr>
          <p:cNvPr id="35" name="Google Shape;35;p2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25"/>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2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pic>
        <p:nvPicPr>
          <p:cNvPr id="39" name="Google Shape;39;p2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26"/>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2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42"/>
        <p:cNvGrpSpPr/>
        <p:nvPr/>
      </p:nvGrpSpPr>
      <p:grpSpPr>
        <a:xfrm>
          <a:off x="0" y="0"/>
          <a:ext cx="0" cy="0"/>
          <a:chOff x="0" y="0"/>
          <a:chExt cx="0" cy="0"/>
        </a:xfrm>
      </p:grpSpPr>
      <p:pic>
        <p:nvPicPr>
          <p:cNvPr id="43" name="Google Shape;43;p2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27"/>
          <p:cNvSpPr/>
          <p:nvPr/>
        </p:nvSpPr>
        <p:spPr>
          <a:xfrm>
            <a:off x="0" y="0"/>
            <a:ext cx="14630400" cy="8229600"/>
          </a:xfrm>
          <a:prstGeom prst="rect">
            <a:avLst/>
          </a:prstGeom>
          <a:solidFill>
            <a:srgbClr val="1B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2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85" name="Google Shape;85;p1"/>
          <p:cNvSpPr/>
          <p:nvPr/>
        </p:nvSpPr>
        <p:spPr>
          <a:xfrm>
            <a:off x="6280190" y="2875836"/>
            <a:ext cx="7556421" cy="1133951"/>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F2E782"/>
              </a:buClr>
              <a:buSzPts val="3550"/>
              <a:buFont typeface="Prata"/>
              <a:buNone/>
            </a:pPr>
            <a:r>
              <a:rPr lang="en-US" sz="3550" b="0" i="0" u="none" strike="noStrike" cap="none" dirty="0">
                <a:solidFill>
                  <a:srgbClr val="F2E782"/>
                </a:solidFill>
                <a:latin typeface="Prata"/>
                <a:ea typeface="Prata"/>
                <a:cs typeface="Prata"/>
                <a:sym typeface="Prata"/>
              </a:rPr>
              <a:t>Clustering on Global Development Measurements</a:t>
            </a:r>
            <a:endParaRPr sz="3550" b="0" i="0" u="none" strike="noStrike" cap="none" dirty="0"/>
          </a:p>
        </p:txBody>
      </p:sp>
      <p:sp>
        <p:nvSpPr>
          <p:cNvPr id="86" name="Google Shape;86;p1"/>
          <p:cNvSpPr/>
          <p:nvPr/>
        </p:nvSpPr>
        <p:spPr>
          <a:xfrm>
            <a:off x="6280190" y="4264938"/>
            <a:ext cx="7556421"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dirty="0">
                <a:solidFill>
                  <a:srgbClr val="CFCBBF"/>
                </a:solidFill>
                <a:latin typeface="Raleway"/>
                <a:ea typeface="Raleway"/>
                <a:cs typeface="Raleway"/>
                <a:sym typeface="Raleway"/>
              </a:rPr>
              <a:t>Clustering techniques are powerful tools that can be used to group similar objects together. When applied to global development data, these techniques can reveal hidden patterns and insights.</a:t>
            </a:r>
            <a:endParaRPr sz="1750" b="0" i="0" u="none" strike="noStrike" cap="non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71C84D-DBA6-0E0A-D7F7-5A8256F6B78C}"/>
              </a:ext>
            </a:extLst>
          </p:cNvPr>
          <p:cNvSpPr txBox="1"/>
          <p:nvPr/>
        </p:nvSpPr>
        <p:spPr>
          <a:xfrm>
            <a:off x="222738" y="339969"/>
            <a:ext cx="7748954" cy="923330"/>
          </a:xfrm>
          <a:prstGeom prst="rect">
            <a:avLst/>
          </a:prstGeom>
          <a:noFill/>
        </p:spPr>
        <p:txBody>
          <a:bodyPr wrap="square" rtlCol="0">
            <a:spAutoFit/>
          </a:bodyPr>
          <a:lstStyle/>
          <a:p>
            <a:r>
              <a:rPr lang="en-US" sz="4000" b="1" dirty="0">
                <a:solidFill>
                  <a:srgbClr val="FFFF00"/>
                </a:solidFill>
              </a:rPr>
              <a:t>Data</a:t>
            </a:r>
            <a:r>
              <a:rPr lang="en-US" sz="4000" b="1" spc="-155" dirty="0">
                <a:solidFill>
                  <a:schemeClr val="bg1"/>
                </a:solidFill>
              </a:rPr>
              <a:t> </a:t>
            </a:r>
            <a:r>
              <a:rPr lang="en-US" sz="4000" b="1" spc="-10" dirty="0">
                <a:solidFill>
                  <a:srgbClr val="FFFF00"/>
                </a:solidFill>
              </a:rPr>
              <a:t>Visualization</a:t>
            </a:r>
            <a:r>
              <a:rPr lang="en-US" dirty="0"/>
              <a:t>.</a:t>
            </a:r>
          </a:p>
          <a:p>
            <a:endParaRPr lang="en-US" dirty="0">
              <a:solidFill>
                <a:schemeClr val="bg1"/>
              </a:solidFill>
            </a:endParaRPr>
          </a:p>
        </p:txBody>
      </p:sp>
      <p:sp>
        <p:nvSpPr>
          <p:cNvPr id="3" name="TextBox 2">
            <a:extLst>
              <a:ext uri="{FF2B5EF4-FFF2-40B4-BE49-F238E27FC236}">
                <a16:creationId xmlns:a16="http://schemas.microsoft.com/office/drawing/2014/main" id="{69344234-8AEB-4056-D1AA-44327FF628B6}"/>
              </a:ext>
            </a:extLst>
          </p:cNvPr>
          <p:cNvSpPr txBox="1"/>
          <p:nvPr/>
        </p:nvSpPr>
        <p:spPr>
          <a:xfrm>
            <a:off x="117231" y="996462"/>
            <a:ext cx="11898923" cy="861774"/>
          </a:xfrm>
          <a:prstGeom prst="rect">
            <a:avLst/>
          </a:prstGeom>
          <a:noFill/>
        </p:spPr>
        <p:txBody>
          <a:bodyPr wrap="square" rtlCol="0">
            <a:spAutoFit/>
          </a:bodyPr>
          <a:lstStyle/>
          <a:p>
            <a:pPr marL="457200" indent="-457200">
              <a:buClr>
                <a:schemeClr val="bg1"/>
              </a:buClr>
              <a:buFont typeface="Wingdings" panose="05000000000000000000" pitchFamily="2" charset="2"/>
              <a:buChar char="q"/>
            </a:pPr>
            <a:r>
              <a:rPr lang="en-US" sz="2800" spc="-10" dirty="0">
                <a:solidFill>
                  <a:schemeClr val="bg1"/>
                </a:solidFill>
                <a:latin typeface="Calibri"/>
                <a:cs typeface="Calibri"/>
              </a:rPr>
              <a:t>Relation</a:t>
            </a:r>
            <a:r>
              <a:rPr lang="en-US" sz="2800" spc="-70" dirty="0">
                <a:solidFill>
                  <a:schemeClr val="bg1"/>
                </a:solidFill>
                <a:latin typeface="Calibri"/>
                <a:cs typeface="Calibri"/>
              </a:rPr>
              <a:t> </a:t>
            </a:r>
            <a:r>
              <a:rPr lang="en-US" sz="2800" dirty="0">
                <a:solidFill>
                  <a:schemeClr val="bg1"/>
                </a:solidFill>
                <a:latin typeface="Calibri"/>
                <a:cs typeface="Calibri"/>
              </a:rPr>
              <a:t>between</a:t>
            </a:r>
            <a:r>
              <a:rPr lang="en-US" sz="2800" spc="-55" dirty="0">
                <a:solidFill>
                  <a:schemeClr val="bg1"/>
                </a:solidFill>
                <a:latin typeface="Calibri"/>
                <a:cs typeface="Calibri"/>
              </a:rPr>
              <a:t> </a:t>
            </a:r>
            <a:r>
              <a:rPr lang="en-US" sz="2800" dirty="0">
                <a:solidFill>
                  <a:schemeClr val="bg1"/>
                </a:solidFill>
                <a:latin typeface="Calibri"/>
                <a:cs typeface="Calibri"/>
              </a:rPr>
              <a:t>Business</a:t>
            </a:r>
            <a:r>
              <a:rPr lang="en-US" sz="2800" spc="-40" dirty="0">
                <a:solidFill>
                  <a:schemeClr val="bg1"/>
                </a:solidFill>
                <a:latin typeface="Calibri"/>
                <a:cs typeface="Calibri"/>
              </a:rPr>
              <a:t> </a:t>
            </a:r>
            <a:r>
              <a:rPr lang="en-US" sz="2800" spc="-60" dirty="0">
                <a:solidFill>
                  <a:schemeClr val="bg1"/>
                </a:solidFill>
                <a:latin typeface="Calibri"/>
                <a:cs typeface="Calibri"/>
              </a:rPr>
              <a:t>Tax</a:t>
            </a:r>
            <a:r>
              <a:rPr lang="en-US" sz="2800" spc="-65" dirty="0">
                <a:solidFill>
                  <a:schemeClr val="bg1"/>
                </a:solidFill>
                <a:latin typeface="Calibri"/>
                <a:cs typeface="Calibri"/>
              </a:rPr>
              <a:t> </a:t>
            </a:r>
            <a:r>
              <a:rPr lang="en-US" sz="2800" dirty="0">
                <a:solidFill>
                  <a:schemeClr val="bg1"/>
                </a:solidFill>
                <a:latin typeface="Calibri"/>
                <a:cs typeface="Calibri"/>
              </a:rPr>
              <a:t>Rate</a:t>
            </a:r>
            <a:r>
              <a:rPr lang="en-US" sz="2800" spc="-70" dirty="0">
                <a:solidFill>
                  <a:schemeClr val="bg1"/>
                </a:solidFill>
                <a:latin typeface="Calibri"/>
                <a:cs typeface="Calibri"/>
              </a:rPr>
              <a:t> </a:t>
            </a:r>
            <a:r>
              <a:rPr lang="en-US" sz="2800" dirty="0">
                <a:solidFill>
                  <a:schemeClr val="bg1"/>
                </a:solidFill>
                <a:latin typeface="Calibri"/>
                <a:cs typeface="Calibri"/>
              </a:rPr>
              <a:t>&amp;</a:t>
            </a:r>
            <a:r>
              <a:rPr lang="en-US" sz="2800" spc="-70" dirty="0">
                <a:solidFill>
                  <a:schemeClr val="bg1"/>
                </a:solidFill>
                <a:latin typeface="Calibri"/>
                <a:cs typeface="Calibri"/>
              </a:rPr>
              <a:t> </a:t>
            </a:r>
            <a:r>
              <a:rPr lang="en-US" sz="2800" dirty="0">
                <a:solidFill>
                  <a:schemeClr val="bg1"/>
                </a:solidFill>
                <a:latin typeface="Calibri"/>
                <a:cs typeface="Calibri"/>
              </a:rPr>
              <a:t>Ease</a:t>
            </a:r>
            <a:r>
              <a:rPr lang="en-US" sz="2800" spc="-65" dirty="0">
                <a:solidFill>
                  <a:schemeClr val="bg1"/>
                </a:solidFill>
                <a:latin typeface="Calibri"/>
                <a:cs typeface="Calibri"/>
              </a:rPr>
              <a:t> </a:t>
            </a:r>
            <a:r>
              <a:rPr lang="en-US" sz="2800" dirty="0">
                <a:solidFill>
                  <a:schemeClr val="bg1"/>
                </a:solidFill>
                <a:latin typeface="Calibri"/>
                <a:cs typeface="Calibri"/>
              </a:rPr>
              <a:t>of</a:t>
            </a:r>
            <a:r>
              <a:rPr lang="en-US" sz="2800" spc="-65" dirty="0">
                <a:solidFill>
                  <a:schemeClr val="bg1"/>
                </a:solidFill>
                <a:latin typeface="Calibri"/>
                <a:cs typeface="Calibri"/>
              </a:rPr>
              <a:t> </a:t>
            </a:r>
            <a:r>
              <a:rPr lang="en-US" sz="2800" spc="-10" dirty="0">
                <a:solidFill>
                  <a:schemeClr val="bg1"/>
                </a:solidFill>
                <a:latin typeface="Calibri"/>
                <a:cs typeface="Calibri"/>
              </a:rPr>
              <a:t>Business</a:t>
            </a:r>
            <a:r>
              <a:rPr lang="en-US" sz="3600" spc="-10" dirty="0">
                <a:solidFill>
                  <a:schemeClr val="bg1"/>
                </a:solidFill>
                <a:latin typeface="Calibri"/>
                <a:cs typeface="Calibri"/>
              </a:rPr>
              <a:t>:</a:t>
            </a:r>
            <a:endParaRPr lang="en-US" sz="3600" dirty="0">
              <a:solidFill>
                <a:schemeClr val="bg1"/>
              </a:solidFill>
              <a:latin typeface="Calibri"/>
              <a:cs typeface="Calibri"/>
            </a:endParaRPr>
          </a:p>
          <a:p>
            <a:endParaRPr lang="en-US" dirty="0">
              <a:solidFill>
                <a:schemeClr val="bg1"/>
              </a:solidFill>
            </a:endParaRPr>
          </a:p>
        </p:txBody>
      </p:sp>
      <p:pic>
        <p:nvPicPr>
          <p:cNvPr id="4" name="Picture 3">
            <a:extLst>
              <a:ext uri="{FF2B5EF4-FFF2-40B4-BE49-F238E27FC236}">
                <a16:creationId xmlns:a16="http://schemas.microsoft.com/office/drawing/2014/main" id="{5DA2FBC4-6353-E433-00F7-8F9E88C626B7}"/>
              </a:ext>
            </a:extLst>
          </p:cNvPr>
          <p:cNvPicPr>
            <a:picLocks noChangeAspect="1"/>
          </p:cNvPicPr>
          <p:nvPr/>
        </p:nvPicPr>
        <p:blipFill>
          <a:blip r:embed="rId2"/>
          <a:stretch>
            <a:fillRect/>
          </a:stretch>
        </p:blipFill>
        <p:spPr>
          <a:xfrm>
            <a:off x="386862" y="1919792"/>
            <a:ext cx="8229600" cy="5908432"/>
          </a:xfrm>
          <a:prstGeom prst="rect">
            <a:avLst/>
          </a:prstGeom>
        </p:spPr>
      </p:pic>
      <p:sp>
        <p:nvSpPr>
          <p:cNvPr id="5" name="TextBox 4">
            <a:extLst>
              <a:ext uri="{FF2B5EF4-FFF2-40B4-BE49-F238E27FC236}">
                <a16:creationId xmlns:a16="http://schemas.microsoft.com/office/drawing/2014/main" id="{B20EB90C-AFC4-617F-DCC1-5659A27BA64C}"/>
              </a:ext>
            </a:extLst>
          </p:cNvPr>
          <p:cNvSpPr txBox="1"/>
          <p:nvPr/>
        </p:nvSpPr>
        <p:spPr>
          <a:xfrm>
            <a:off x="8804032" y="2157046"/>
            <a:ext cx="5662246" cy="4031873"/>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sz="3200" dirty="0">
                <a:solidFill>
                  <a:schemeClr val="bg1"/>
                </a:solidFill>
                <a:latin typeface="Calibri"/>
                <a:cs typeface="Calibri"/>
              </a:rPr>
              <a:t>The</a:t>
            </a:r>
            <a:r>
              <a:rPr lang="en-US" sz="3200" spc="-35" dirty="0">
                <a:solidFill>
                  <a:schemeClr val="bg1"/>
                </a:solidFill>
                <a:latin typeface="Calibri"/>
                <a:cs typeface="Calibri"/>
              </a:rPr>
              <a:t> </a:t>
            </a:r>
            <a:r>
              <a:rPr lang="en-US" sz="3200" dirty="0">
                <a:solidFill>
                  <a:schemeClr val="bg1"/>
                </a:solidFill>
                <a:latin typeface="Calibri"/>
                <a:cs typeface="Calibri"/>
              </a:rPr>
              <a:t>scatter</a:t>
            </a:r>
            <a:r>
              <a:rPr lang="en-US" sz="3200" spc="-40" dirty="0">
                <a:solidFill>
                  <a:schemeClr val="bg1"/>
                </a:solidFill>
                <a:latin typeface="Calibri"/>
                <a:cs typeface="Calibri"/>
              </a:rPr>
              <a:t> </a:t>
            </a:r>
            <a:r>
              <a:rPr lang="en-US" sz="3200" dirty="0">
                <a:solidFill>
                  <a:schemeClr val="bg1"/>
                </a:solidFill>
                <a:latin typeface="Calibri"/>
                <a:cs typeface="Calibri"/>
              </a:rPr>
              <a:t>plot</a:t>
            </a:r>
            <a:r>
              <a:rPr lang="en-US" sz="3200" spc="-25" dirty="0">
                <a:solidFill>
                  <a:schemeClr val="bg1"/>
                </a:solidFill>
                <a:latin typeface="Calibri"/>
                <a:cs typeface="Calibri"/>
              </a:rPr>
              <a:t> </a:t>
            </a:r>
            <a:r>
              <a:rPr lang="en-US" sz="3200" dirty="0">
                <a:solidFill>
                  <a:schemeClr val="bg1"/>
                </a:solidFill>
                <a:latin typeface="Calibri"/>
                <a:cs typeface="Calibri"/>
              </a:rPr>
              <a:t>shows</a:t>
            </a:r>
            <a:r>
              <a:rPr lang="en-US" sz="3200" spc="-105" dirty="0">
                <a:solidFill>
                  <a:schemeClr val="bg1"/>
                </a:solidFill>
                <a:latin typeface="Calibri"/>
                <a:cs typeface="Calibri"/>
              </a:rPr>
              <a:t> </a:t>
            </a:r>
            <a:r>
              <a:rPr lang="en-US" sz="3200" dirty="0">
                <a:solidFill>
                  <a:schemeClr val="bg1"/>
                </a:solidFill>
                <a:latin typeface="Calibri"/>
                <a:cs typeface="Calibri"/>
              </a:rPr>
              <a:t>a</a:t>
            </a:r>
            <a:r>
              <a:rPr lang="en-US" sz="3200" spc="-55" dirty="0">
                <a:solidFill>
                  <a:schemeClr val="bg1"/>
                </a:solidFill>
                <a:latin typeface="Calibri"/>
                <a:cs typeface="Calibri"/>
              </a:rPr>
              <a:t> </a:t>
            </a:r>
            <a:r>
              <a:rPr lang="en-US" sz="3200" dirty="0">
                <a:solidFill>
                  <a:schemeClr val="bg1"/>
                </a:solidFill>
                <a:latin typeface="Calibri"/>
                <a:cs typeface="Calibri"/>
              </a:rPr>
              <a:t>general</a:t>
            </a:r>
            <a:r>
              <a:rPr lang="en-US" sz="3200" spc="-55" dirty="0">
                <a:solidFill>
                  <a:schemeClr val="bg1"/>
                </a:solidFill>
                <a:latin typeface="Calibri"/>
                <a:cs typeface="Calibri"/>
              </a:rPr>
              <a:t> </a:t>
            </a:r>
            <a:r>
              <a:rPr lang="en-US" sz="3200" dirty="0">
                <a:solidFill>
                  <a:schemeClr val="bg1"/>
                </a:solidFill>
                <a:latin typeface="Calibri"/>
                <a:cs typeface="Calibri"/>
              </a:rPr>
              <a:t>negative</a:t>
            </a:r>
            <a:r>
              <a:rPr lang="en-US" sz="3200" spc="-25" dirty="0">
                <a:solidFill>
                  <a:schemeClr val="bg1"/>
                </a:solidFill>
                <a:latin typeface="Calibri"/>
                <a:cs typeface="Calibri"/>
              </a:rPr>
              <a:t> </a:t>
            </a:r>
            <a:r>
              <a:rPr lang="en-US" sz="3200" spc="-10" dirty="0">
                <a:solidFill>
                  <a:schemeClr val="bg1"/>
                </a:solidFill>
                <a:latin typeface="Calibri"/>
                <a:cs typeface="Calibri"/>
              </a:rPr>
              <a:t>relationship</a:t>
            </a:r>
            <a:r>
              <a:rPr lang="en-US" sz="3200" spc="-65" dirty="0">
                <a:solidFill>
                  <a:schemeClr val="bg1"/>
                </a:solidFill>
                <a:latin typeface="Calibri"/>
                <a:cs typeface="Calibri"/>
              </a:rPr>
              <a:t> </a:t>
            </a:r>
            <a:r>
              <a:rPr lang="en-US" sz="3200" dirty="0">
                <a:solidFill>
                  <a:schemeClr val="bg1"/>
                </a:solidFill>
                <a:latin typeface="Calibri"/>
                <a:cs typeface="Calibri"/>
              </a:rPr>
              <a:t>between</a:t>
            </a:r>
            <a:r>
              <a:rPr lang="en-US" sz="3200" spc="-60" dirty="0">
                <a:solidFill>
                  <a:schemeClr val="bg1"/>
                </a:solidFill>
                <a:latin typeface="Calibri"/>
                <a:cs typeface="Calibri"/>
              </a:rPr>
              <a:t> </a:t>
            </a:r>
            <a:r>
              <a:rPr lang="en-US" sz="3200" dirty="0">
                <a:solidFill>
                  <a:schemeClr val="bg1"/>
                </a:solidFill>
                <a:latin typeface="Calibri"/>
                <a:cs typeface="Calibri"/>
              </a:rPr>
              <a:t>business</a:t>
            </a:r>
            <a:r>
              <a:rPr lang="en-US" sz="3200" spc="-45" dirty="0">
                <a:solidFill>
                  <a:schemeClr val="bg1"/>
                </a:solidFill>
                <a:latin typeface="Calibri"/>
                <a:cs typeface="Calibri"/>
              </a:rPr>
              <a:t> </a:t>
            </a:r>
            <a:r>
              <a:rPr lang="en-US" sz="3200" dirty="0">
                <a:solidFill>
                  <a:schemeClr val="bg1"/>
                </a:solidFill>
                <a:latin typeface="Calibri"/>
                <a:cs typeface="Calibri"/>
              </a:rPr>
              <a:t>tax</a:t>
            </a:r>
            <a:r>
              <a:rPr lang="en-US" sz="3200" spc="-50" dirty="0">
                <a:solidFill>
                  <a:schemeClr val="bg1"/>
                </a:solidFill>
                <a:latin typeface="Calibri"/>
                <a:cs typeface="Calibri"/>
              </a:rPr>
              <a:t> </a:t>
            </a:r>
            <a:r>
              <a:rPr lang="en-US" sz="3200" spc="-20" dirty="0">
                <a:solidFill>
                  <a:schemeClr val="bg1"/>
                </a:solidFill>
                <a:latin typeface="Calibri"/>
                <a:cs typeface="Calibri"/>
              </a:rPr>
              <a:t>rate </a:t>
            </a:r>
            <a:r>
              <a:rPr lang="en-US" sz="3200" dirty="0">
                <a:solidFill>
                  <a:schemeClr val="bg1"/>
                </a:solidFill>
                <a:latin typeface="Calibri"/>
                <a:cs typeface="Calibri"/>
              </a:rPr>
              <a:t>and</a:t>
            </a:r>
            <a:r>
              <a:rPr lang="en-US" sz="3200" spc="-45" dirty="0">
                <a:solidFill>
                  <a:schemeClr val="bg1"/>
                </a:solidFill>
                <a:latin typeface="Calibri"/>
                <a:cs typeface="Calibri"/>
              </a:rPr>
              <a:t> </a:t>
            </a:r>
            <a:r>
              <a:rPr lang="en-US" sz="3200" dirty="0">
                <a:solidFill>
                  <a:schemeClr val="bg1"/>
                </a:solidFill>
                <a:latin typeface="Calibri"/>
                <a:cs typeface="Calibri"/>
              </a:rPr>
              <a:t>ease</a:t>
            </a:r>
            <a:r>
              <a:rPr lang="en-US" sz="3200" spc="5" dirty="0">
                <a:solidFill>
                  <a:schemeClr val="bg1"/>
                </a:solidFill>
                <a:latin typeface="Calibri"/>
                <a:cs typeface="Calibri"/>
              </a:rPr>
              <a:t> </a:t>
            </a:r>
            <a:r>
              <a:rPr lang="en-US" sz="3200" dirty="0">
                <a:solidFill>
                  <a:schemeClr val="bg1"/>
                </a:solidFill>
                <a:latin typeface="Calibri"/>
                <a:cs typeface="Calibri"/>
              </a:rPr>
              <a:t>of</a:t>
            </a:r>
            <a:r>
              <a:rPr lang="en-US" sz="3200" spc="-20" dirty="0">
                <a:solidFill>
                  <a:schemeClr val="bg1"/>
                </a:solidFill>
                <a:latin typeface="Calibri"/>
                <a:cs typeface="Calibri"/>
              </a:rPr>
              <a:t> </a:t>
            </a:r>
            <a:r>
              <a:rPr lang="en-US" sz="3200" dirty="0">
                <a:solidFill>
                  <a:schemeClr val="bg1"/>
                </a:solidFill>
                <a:latin typeface="Calibri"/>
                <a:cs typeface="Calibri"/>
              </a:rPr>
              <a:t>business.</a:t>
            </a:r>
            <a:r>
              <a:rPr lang="en-US" sz="3200" spc="-70" dirty="0">
                <a:solidFill>
                  <a:schemeClr val="bg1"/>
                </a:solidFill>
                <a:latin typeface="Calibri"/>
                <a:cs typeface="Calibri"/>
              </a:rPr>
              <a:t> </a:t>
            </a:r>
            <a:r>
              <a:rPr lang="en-US" sz="3200" dirty="0">
                <a:solidFill>
                  <a:schemeClr val="bg1"/>
                </a:solidFill>
                <a:latin typeface="Calibri"/>
                <a:cs typeface="Calibri"/>
              </a:rPr>
              <a:t>This</a:t>
            </a:r>
            <a:r>
              <a:rPr lang="en-US" sz="3200" spc="-25" dirty="0">
                <a:solidFill>
                  <a:schemeClr val="bg1"/>
                </a:solidFill>
                <a:latin typeface="Calibri"/>
                <a:cs typeface="Calibri"/>
              </a:rPr>
              <a:t> </a:t>
            </a:r>
            <a:r>
              <a:rPr lang="en-US" sz="3200" dirty="0">
                <a:solidFill>
                  <a:schemeClr val="bg1"/>
                </a:solidFill>
                <a:latin typeface="Calibri"/>
                <a:cs typeface="Calibri"/>
              </a:rPr>
              <a:t>means</a:t>
            </a:r>
            <a:r>
              <a:rPr lang="en-US" sz="3200" spc="-25" dirty="0">
                <a:solidFill>
                  <a:schemeClr val="bg1"/>
                </a:solidFill>
                <a:latin typeface="Calibri"/>
                <a:cs typeface="Calibri"/>
              </a:rPr>
              <a:t> </a:t>
            </a:r>
            <a:r>
              <a:rPr lang="en-US" sz="3200" dirty="0">
                <a:solidFill>
                  <a:schemeClr val="bg1"/>
                </a:solidFill>
                <a:latin typeface="Calibri"/>
                <a:cs typeface="Calibri"/>
              </a:rPr>
              <a:t>that</a:t>
            </a:r>
            <a:r>
              <a:rPr lang="en-US" sz="3200" spc="-70" dirty="0">
                <a:solidFill>
                  <a:schemeClr val="bg1"/>
                </a:solidFill>
                <a:latin typeface="Calibri"/>
                <a:cs typeface="Calibri"/>
              </a:rPr>
              <a:t> </a:t>
            </a:r>
            <a:r>
              <a:rPr lang="en-US" sz="3200" dirty="0">
                <a:solidFill>
                  <a:schemeClr val="bg1"/>
                </a:solidFill>
                <a:latin typeface="Calibri"/>
                <a:cs typeface="Calibri"/>
              </a:rPr>
              <a:t>as</a:t>
            </a:r>
            <a:r>
              <a:rPr lang="en-US" sz="3200" spc="-25" dirty="0">
                <a:solidFill>
                  <a:schemeClr val="bg1"/>
                </a:solidFill>
                <a:latin typeface="Calibri"/>
                <a:cs typeface="Calibri"/>
              </a:rPr>
              <a:t> </a:t>
            </a:r>
            <a:r>
              <a:rPr lang="en-US" sz="3200" dirty="0">
                <a:solidFill>
                  <a:schemeClr val="bg1"/>
                </a:solidFill>
                <a:latin typeface="Calibri"/>
                <a:cs typeface="Calibri"/>
              </a:rPr>
              <a:t>the business</a:t>
            </a:r>
            <a:r>
              <a:rPr lang="en-US" sz="3200" spc="-20" dirty="0">
                <a:solidFill>
                  <a:schemeClr val="bg1"/>
                </a:solidFill>
                <a:latin typeface="Calibri"/>
                <a:cs typeface="Calibri"/>
              </a:rPr>
              <a:t> </a:t>
            </a:r>
            <a:r>
              <a:rPr lang="en-US" sz="3200" dirty="0">
                <a:solidFill>
                  <a:schemeClr val="bg1"/>
                </a:solidFill>
                <a:latin typeface="Calibri"/>
                <a:cs typeface="Calibri"/>
              </a:rPr>
              <a:t>tax</a:t>
            </a:r>
            <a:r>
              <a:rPr lang="en-US" sz="3200" spc="-25" dirty="0">
                <a:solidFill>
                  <a:schemeClr val="bg1"/>
                </a:solidFill>
                <a:latin typeface="Calibri"/>
                <a:cs typeface="Calibri"/>
              </a:rPr>
              <a:t> </a:t>
            </a:r>
            <a:r>
              <a:rPr lang="en-US" sz="3200" spc="-10" dirty="0">
                <a:solidFill>
                  <a:schemeClr val="bg1"/>
                </a:solidFill>
                <a:latin typeface="Calibri"/>
                <a:cs typeface="Calibri"/>
              </a:rPr>
              <a:t>rate</a:t>
            </a:r>
            <a:r>
              <a:rPr lang="en-US" sz="3200" spc="-70" dirty="0">
                <a:solidFill>
                  <a:schemeClr val="bg1"/>
                </a:solidFill>
                <a:latin typeface="Calibri"/>
                <a:cs typeface="Calibri"/>
              </a:rPr>
              <a:t> </a:t>
            </a:r>
            <a:r>
              <a:rPr lang="en-US" sz="3200" dirty="0">
                <a:solidFill>
                  <a:schemeClr val="bg1"/>
                </a:solidFill>
                <a:latin typeface="Calibri"/>
                <a:cs typeface="Calibri"/>
              </a:rPr>
              <a:t>increases,</a:t>
            </a:r>
            <a:r>
              <a:rPr lang="en-US" sz="3200" spc="-65" dirty="0">
                <a:solidFill>
                  <a:schemeClr val="bg1"/>
                </a:solidFill>
                <a:latin typeface="Calibri"/>
                <a:cs typeface="Calibri"/>
              </a:rPr>
              <a:t> </a:t>
            </a:r>
            <a:r>
              <a:rPr lang="en-US" sz="3200" dirty="0">
                <a:solidFill>
                  <a:schemeClr val="bg1"/>
                </a:solidFill>
                <a:latin typeface="Calibri"/>
                <a:cs typeface="Calibri"/>
              </a:rPr>
              <a:t>the</a:t>
            </a:r>
            <a:r>
              <a:rPr lang="en-US" sz="3200" spc="-60" dirty="0">
                <a:solidFill>
                  <a:schemeClr val="bg1"/>
                </a:solidFill>
                <a:latin typeface="Calibri"/>
                <a:cs typeface="Calibri"/>
              </a:rPr>
              <a:t> </a:t>
            </a:r>
            <a:r>
              <a:rPr lang="en-US" sz="3200" spc="-20" dirty="0">
                <a:solidFill>
                  <a:schemeClr val="bg1"/>
                </a:solidFill>
                <a:latin typeface="Calibri"/>
                <a:cs typeface="Calibri"/>
              </a:rPr>
              <a:t>ease </a:t>
            </a:r>
            <a:r>
              <a:rPr lang="en-US" sz="3200" dirty="0">
                <a:solidFill>
                  <a:schemeClr val="bg1"/>
                </a:solidFill>
                <a:latin typeface="Calibri"/>
                <a:cs typeface="Calibri"/>
              </a:rPr>
              <a:t>of</a:t>
            </a:r>
            <a:r>
              <a:rPr lang="en-US" sz="3200" spc="-5" dirty="0">
                <a:solidFill>
                  <a:schemeClr val="bg1"/>
                </a:solidFill>
                <a:latin typeface="Calibri"/>
                <a:cs typeface="Calibri"/>
              </a:rPr>
              <a:t> </a:t>
            </a:r>
            <a:r>
              <a:rPr lang="en-US" sz="3200" dirty="0">
                <a:solidFill>
                  <a:schemeClr val="bg1"/>
                </a:solidFill>
                <a:latin typeface="Calibri"/>
                <a:cs typeface="Calibri"/>
              </a:rPr>
              <a:t>business</a:t>
            </a:r>
            <a:r>
              <a:rPr lang="en-US" sz="3200" spc="-10" dirty="0">
                <a:solidFill>
                  <a:schemeClr val="bg1"/>
                </a:solidFill>
                <a:latin typeface="Calibri"/>
                <a:cs typeface="Calibri"/>
              </a:rPr>
              <a:t> tends</a:t>
            </a:r>
            <a:r>
              <a:rPr lang="en-US" sz="3200" spc="-75" dirty="0">
                <a:solidFill>
                  <a:schemeClr val="bg1"/>
                </a:solidFill>
                <a:latin typeface="Calibri"/>
                <a:cs typeface="Calibri"/>
              </a:rPr>
              <a:t> </a:t>
            </a:r>
            <a:r>
              <a:rPr lang="en-US" sz="3200" dirty="0">
                <a:solidFill>
                  <a:schemeClr val="bg1"/>
                </a:solidFill>
                <a:latin typeface="Calibri"/>
                <a:cs typeface="Calibri"/>
              </a:rPr>
              <a:t>to</a:t>
            </a:r>
            <a:r>
              <a:rPr lang="en-US" sz="3200" spc="-35" dirty="0">
                <a:solidFill>
                  <a:schemeClr val="bg1"/>
                </a:solidFill>
                <a:latin typeface="Calibri"/>
                <a:cs typeface="Calibri"/>
              </a:rPr>
              <a:t> </a:t>
            </a:r>
            <a:r>
              <a:rPr lang="en-US" sz="3200" spc="-10" dirty="0">
                <a:solidFill>
                  <a:schemeClr val="bg1"/>
                </a:solidFill>
                <a:latin typeface="Calibri"/>
                <a:cs typeface="Calibri"/>
              </a:rPr>
              <a:t>decrease.</a:t>
            </a:r>
            <a:endParaRPr lang="en-US" sz="3200" dirty="0">
              <a:solidFill>
                <a:schemeClr val="bg1"/>
              </a:solidFill>
              <a:latin typeface="Calibri"/>
              <a:cs typeface="Calibri"/>
            </a:endParaRPr>
          </a:p>
          <a:p>
            <a:endParaRPr lang="en-US" sz="3200" dirty="0"/>
          </a:p>
        </p:txBody>
      </p:sp>
    </p:spTree>
    <p:extLst>
      <p:ext uri="{BB962C8B-B14F-4D97-AF65-F5344CB8AC3E}">
        <p14:creationId xmlns:p14="http://schemas.microsoft.com/office/powerpoint/2010/main" val="3520871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1260ED-8B29-1969-967D-E4FCE441D11B}"/>
              </a:ext>
            </a:extLst>
          </p:cNvPr>
          <p:cNvSpPr txBox="1"/>
          <p:nvPr/>
        </p:nvSpPr>
        <p:spPr>
          <a:xfrm>
            <a:off x="375138" y="386862"/>
            <a:ext cx="4489939" cy="584775"/>
          </a:xfrm>
          <a:prstGeom prst="rect">
            <a:avLst/>
          </a:prstGeom>
          <a:noFill/>
        </p:spPr>
        <p:txBody>
          <a:bodyPr wrap="square" rtlCol="0">
            <a:spAutoFit/>
          </a:bodyPr>
          <a:lstStyle/>
          <a:p>
            <a:r>
              <a:rPr lang="en-US" sz="3200" b="1" dirty="0">
                <a:solidFill>
                  <a:srgbClr val="FFFF00"/>
                </a:solidFill>
              </a:rPr>
              <a:t>Data</a:t>
            </a:r>
            <a:r>
              <a:rPr lang="en-US" sz="3200" b="1" spc="-155" dirty="0">
                <a:solidFill>
                  <a:schemeClr val="bg1"/>
                </a:solidFill>
              </a:rPr>
              <a:t> </a:t>
            </a:r>
            <a:r>
              <a:rPr lang="en-US" sz="3200" b="1" spc="-10" dirty="0">
                <a:solidFill>
                  <a:srgbClr val="FFFF00"/>
                </a:solidFill>
              </a:rPr>
              <a:t>Visualization</a:t>
            </a:r>
            <a:endParaRPr lang="en-US" sz="3200" dirty="0"/>
          </a:p>
        </p:txBody>
      </p:sp>
      <p:sp>
        <p:nvSpPr>
          <p:cNvPr id="3" name="TextBox 2">
            <a:extLst>
              <a:ext uri="{FF2B5EF4-FFF2-40B4-BE49-F238E27FC236}">
                <a16:creationId xmlns:a16="http://schemas.microsoft.com/office/drawing/2014/main" id="{30628FE1-CCEE-A081-FDB0-2E2CCE3FF657}"/>
              </a:ext>
            </a:extLst>
          </p:cNvPr>
          <p:cNvSpPr txBox="1"/>
          <p:nvPr/>
        </p:nvSpPr>
        <p:spPr>
          <a:xfrm>
            <a:off x="375138" y="1277815"/>
            <a:ext cx="7901354" cy="800219"/>
          </a:xfrm>
          <a:prstGeom prst="rect">
            <a:avLst/>
          </a:prstGeom>
          <a:noFill/>
        </p:spPr>
        <p:txBody>
          <a:bodyPr wrap="square" rtlCol="0">
            <a:spAutoFit/>
          </a:bodyPr>
          <a:lstStyle/>
          <a:p>
            <a:pPr marL="285750" indent="-285750">
              <a:buClr>
                <a:schemeClr val="tx2"/>
              </a:buClr>
              <a:buFont typeface="Wingdings" panose="05000000000000000000" pitchFamily="2" charset="2"/>
              <a:buChar char="q"/>
            </a:pPr>
            <a:r>
              <a:rPr lang="en-US" sz="3200" dirty="0">
                <a:solidFill>
                  <a:schemeClr val="bg1"/>
                </a:solidFill>
                <a:latin typeface="Calibri"/>
                <a:cs typeface="Calibri"/>
              </a:rPr>
              <a:t>   Relation</a:t>
            </a:r>
            <a:r>
              <a:rPr lang="en-US" sz="3200" spc="-70" dirty="0">
                <a:solidFill>
                  <a:schemeClr val="bg1"/>
                </a:solidFill>
                <a:latin typeface="Calibri"/>
                <a:cs typeface="Calibri"/>
              </a:rPr>
              <a:t> </a:t>
            </a:r>
            <a:r>
              <a:rPr lang="en-US" sz="3200" dirty="0">
                <a:solidFill>
                  <a:schemeClr val="bg1"/>
                </a:solidFill>
                <a:latin typeface="Calibri"/>
                <a:cs typeface="Calibri"/>
              </a:rPr>
              <a:t>between</a:t>
            </a:r>
            <a:r>
              <a:rPr lang="en-US" sz="3200" spc="-65" dirty="0">
                <a:solidFill>
                  <a:schemeClr val="bg1"/>
                </a:solidFill>
                <a:latin typeface="Calibri"/>
                <a:cs typeface="Calibri"/>
              </a:rPr>
              <a:t> </a:t>
            </a:r>
            <a:r>
              <a:rPr lang="en-US" sz="3200" dirty="0">
                <a:solidFill>
                  <a:schemeClr val="bg1"/>
                </a:solidFill>
                <a:latin typeface="Calibri"/>
                <a:cs typeface="Calibri"/>
              </a:rPr>
              <a:t>GDP</a:t>
            </a:r>
            <a:r>
              <a:rPr lang="en-US" sz="3200" spc="-40" dirty="0">
                <a:solidFill>
                  <a:schemeClr val="bg1"/>
                </a:solidFill>
                <a:latin typeface="Calibri"/>
                <a:cs typeface="Calibri"/>
              </a:rPr>
              <a:t> </a:t>
            </a:r>
            <a:r>
              <a:rPr lang="en-US" sz="3200" dirty="0">
                <a:solidFill>
                  <a:schemeClr val="bg1"/>
                </a:solidFill>
                <a:latin typeface="Calibri"/>
                <a:cs typeface="Calibri"/>
              </a:rPr>
              <a:t>&amp;</a:t>
            </a:r>
            <a:r>
              <a:rPr lang="en-US" sz="3200" spc="-85" dirty="0">
                <a:solidFill>
                  <a:schemeClr val="bg1"/>
                </a:solidFill>
                <a:latin typeface="Calibri"/>
                <a:cs typeface="Calibri"/>
              </a:rPr>
              <a:t> </a:t>
            </a:r>
            <a:r>
              <a:rPr lang="en-US" sz="3200" spc="-55" dirty="0">
                <a:solidFill>
                  <a:schemeClr val="bg1"/>
                </a:solidFill>
                <a:latin typeface="Calibri"/>
                <a:cs typeface="Calibri"/>
              </a:rPr>
              <a:t>Total</a:t>
            </a:r>
            <a:r>
              <a:rPr lang="en-US" sz="3200" spc="-75" dirty="0">
                <a:solidFill>
                  <a:schemeClr val="bg1"/>
                </a:solidFill>
                <a:latin typeface="Calibri"/>
                <a:cs typeface="Calibri"/>
              </a:rPr>
              <a:t> </a:t>
            </a:r>
            <a:r>
              <a:rPr lang="en-US" sz="3200" spc="-10" dirty="0">
                <a:solidFill>
                  <a:schemeClr val="bg1"/>
                </a:solidFill>
                <a:latin typeface="Calibri"/>
                <a:cs typeface="Calibri"/>
              </a:rPr>
              <a:t>population:</a:t>
            </a:r>
            <a:endParaRPr lang="en-US" sz="3200" dirty="0">
              <a:solidFill>
                <a:schemeClr val="bg1"/>
              </a:solidFill>
              <a:latin typeface="Calibri"/>
              <a:cs typeface="Calibri"/>
            </a:endParaRPr>
          </a:p>
          <a:p>
            <a:pPr>
              <a:buClr>
                <a:schemeClr val="tx2"/>
              </a:buClr>
            </a:pPr>
            <a:endParaRPr lang="en-US" dirty="0"/>
          </a:p>
        </p:txBody>
      </p:sp>
      <p:pic>
        <p:nvPicPr>
          <p:cNvPr id="4" name="object 9">
            <a:extLst>
              <a:ext uri="{FF2B5EF4-FFF2-40B4-BE49-F238E27FC236}">
                <a16:creationId xmlns:a16="http://schemas.microsoft.com/office/drawing/2014/main" id="{35022FCF-D6C4-B503-E181-153AC3194900}"/>
              </a:ext>
            </a:extLst>
          </p:cNvPr>
          <p:cNvPicPr/>
          <p:nvPr/>
        </p:nvPicPr>
        <p:blipFill>
          <a:blip r:embed="rId2" cstate="print"/>
          <a:stretch>
            <a:fillRect/>
          </a:stretch>
        </p:blipFill>
        <p:spPr>
          <a:xfrm>
            <a:off x="492369" y="2078034"/>
            <a:ext cx="8593016" cy="5642356"/>
          </a:xfrm>
          <a:prstGeom prst="rect">
            <a:avLst/>
          </a:prstGeom>
        </p:spPr>
      </p:pic>
      <p:sp>
        <p:nvSpPr>
          <p:cNvPr id="5" name="TextBox 4">
            <a:extLst>
              <a:ext uri="{FF2B5EF4-FFF2-40B4-BE49-F238E27FC236}">
                <a16:creationId xmlns:a16="http://schemas.microsoft.com/office/drawing/2014/main" id="{6DA0C32B-5953-DAE6-33EF-4DADB9824D1A}"/>
              </a:ext>
            </a:extLst>
          </p:cNvPr>
          <p:cNvSpPr txBox="1"/>
          <p:nvPr/>
        </p:nvSpPr>
        <p:spPr>
          <a:xfrm>
            <a:off x="9472246" y="2192215"/>
            <a:ext cx="4384431" cy="1200329"/>
          </a:xfrm>
          <a:prstGeom prst="rect">
            <a:avLst/>
          </a:prstGeom>
          <a:noFill/>
        </p:spPr>
        <p:txBody>
          <a:bodyPr wrap="square" rtlCol="0">
            <a:spAutoFit/>
          </a:bodyPr>
          <a:lstStyle/>
          <a:p>
            <a:pPr marL="285750" indent="-285750" algn="just">
              <a:buClr>
                <a:schemeClr val="accent1"/>
              </a:buClr>
              <a:buFont typeface="Wingdings" panose="05000000000000000000" pitchFamily="2" charset="2"/>
              <a:buChar char="Ø"/>
            </a:pPr>
            <a:r>
              <a:rPr lang="en-US" sz="2400" dirty="0">
                <a:solidFill>
                  <a:schemeClr val="bg1"/>
                </a:solidFill>
                <a:latin typeface="Calibri"/>
                <a:cs typeface="Calibri"/>
              </a:rPr>
              <a:t>This</a:t>
            </a:r>
            <a:r>
              <a:rPr lang="en-US" sz="2400" spc="114" dirty="0">
                <a:solidFill>
                  <a:schemeClr val="bg1"/>
                </a:solidFill>
                <a:latin typeface="Calibri"/>
                <a:cs typeface="Calibri"/>
              </a:rPr>
              <a:t> </a:t>
            </a:r>
            <a:r>
              <a:rPr lang="en-US" sz="2400" dirty="0">
                <a:solidFill>
                  <a:schemeClr val="bg1"/>
                </a:solidFill>
                <a:latin typeface="Calibri"/>
                <a:cs typeface="Calibri"/>
              </a:rPr>
              <a:t>shows</a:t>
            </a:r>
            <a:r>
              <a:rPr lang="en-US" sz="2400" spc="50" dirty="0">
                <a:solidFill>
                  <a:schemeClr val="bg1"/>
                </a:solidFill>
                <a:latin typeface="Calibri"/>
                <a:cs typeface="Calibri"/>
              </a:rPr>
              <a:t> </a:t>
            </a:r>
            <a:r>
              <a:rPr lang="en-US" sz="2400" dirty="0">
                <a:solidFill>
                  <a:schemeClr val="bg1"/>
                </a:solidFill>
                <a:latin typeface="Calibri"/>
                <a:cs typeface="Calibri"/>
              </a:rPr>
              <a:t>as</a:t>
            </a:r>
            <a:r>
              <a:rPr lang="en-US" sz="2400" spc="45" dirty="0">
                <a:solidFill>
                  <a:schemeClr val="bg1"/>
                </a:solidFill>
                <a:latin typeface="Calibri"/>
                <a:cs typeface="Calibri"/>
              </a:rPr>
              <a:t> </a:t>
            </a:r>
            <a:r>
              <a:rPr lang="en-US" sz="2400" dirty="0">
                <a:solidFill>
                  <a:schemeClr val="bg1"/>
                </a:solidFill>
                <a:latin typeface="Calibri"/>
                <a:cs typeface="Calibri"/>
              </a:rPr>
              <a:t>GDP</a:t>
            </a:r>
            <a:r>
              <a:rPr lang="en-US" sz="2400" spc="80" dirty="0">
                <a:solidFill>
                  <a:schemeClr val="bg1"/>
                </a:solidFill>
                <a:latin typeface="Calibri"/>
                <a:cs typeface="Calibri"/>
              </a:rPr>
              <a:t> </a:t>
            </a:r>
            <a:r>
              <a:rPr lang="en-US" sz="2400" dirty="0">
                <a:solidFill>
                  <a:schemeClr val="bg1"/>
                </a:solidFill>
                <a:latin typeface="Calibri"/>
                <a:cs typeface="Calibri"/>
              </a:rPr>
              <a:t>increases</a:t>
            </a:r>
            <a:r>
              <a:rPr lang="en-US" sz="2400" spc="50" dirty="0">
                <a:solidFill>
                  <a:schemeClr val="bg1"/>
                </a:solidFill>
                <a:latin typeface="Calibri"/>
                <a:cs typeface="Calibri"/>
              </a:rPr>
              <a:t> </a:t>
            </a:r>
            <a:r>
              <a:rPr lang="en-US" sz="2400" dirty="0">
                <a:solidFill>
                  <a:schemeClr val="bg1"/>
                </a:solidFill>
                <a:latin typeface="Calibri"/>
                <a:cs typeface="Calibri"/>
              </a:rPr>
              <a:t>Tourism</a:t>
            </a:r>
            <a:r>
              <a:rPr lang="en-US" sz="2400" spc="40" dirty="0">
                <a:solidFill>
                  <a:schemeClr val="bg1"/>
                </a:solidFill>
                <a:latin typeface="Calibri"/>
                <a:cs typeface="Calibri"/>
              </a:rPr>
              <a:t> </a:t>
            </a:r>
            <a:r>
              <a:rPr lang="en-US" sz="2400" dirty="0">
                <a:solidFill>
                  <a:schemeClr val="bg1"/>
                </a:solidFill>
                <a:latin typeface="Calibri"/>
                <a:cs typeface="Calibri"/>
              </a:rPr>
              <a:t>inbound</a:t>
            </a:r>
            <a:r>
              <a:rPr lang="en-US" sz="2400" spc="55" dirty="0">
                <a:solidFill>
                  <a:schemeClr val="bg1"/>
                </a:solidFill>
                <a:latin typeface="Calibri"/>
                <a:cs typeface="Calibri"/>
              </a:rPr>
              <a:t> </a:t>
            </a:r>
            <a:r>
              <a:rPr lang="en-US" sz="2400" spc="-25" dirty="0">
                <a:solidFill>
                  <a:schemeClr val="bg1"/>
                </a:solidFill>
                <a:latin typeface="Calibri"/>
                <a:cs typeface="Calibri"/>
              </a:rPr>
              <a:t>and 	</a:t>
            </a:r>
            <a:r>
              <a:rPr lang="en-US" sz="2400" dirty="0">
                <a:solidFill>
                  <a:schemeClr val="bg1"/>
                </a:solidFill>
                <a:latin typeface="Calibri"/>
                <a:cs typeface="Calibri"/>
              </a:rPr>
              <a:t>outbound</a:t>
            </a:r>
            <a:r>
              <a:rPr lang="en-US" sz="2400" spc="135" dirty="0">
                <a:solidFill>
                  <a:schemeClr val="bg1"/>
                </a:solidFill>
                <a:latin typeface="Calibri"/>
                <a:cs typeface="Calibri"/>
              </a:rPr>
              <a:t> </a:t>
            </a:r>
            <a:r>
              <a:rPr lang="en-US" sz="2400" spc="-10" dirty="0">
                <a:solidFill>
                  <a:schemeClr val="bg1"/>
                </a:solidFill>
                <a:latin typeface="Calibri"/>
                <a:cs typeface="Calibri"/>
              </a:rPr>
              <a:t>increases</a:t>
            </a:r>
            <a:endParaRPr lang="en-US" sz="2400" dirty="0">
              <a:solidFill>
                <a:schemeClr val="bg1"/>
              </a:solidFill>
            </a:endParaRPr>
          </a:p>
        </p:txBody>
      </p:sp>
    </p:spTree>
    <p:extLst>
      <p:ext uri="{BB962C8B-B14F-4D97-AF65-F5344CB8AC3E}">
        <p14:creationId xmlns:p14="http://schemas.microsoft.com/office/powerpoint/2010/main" val="564989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0"/>
          <p:cNvSpPr/>
          <p:nvPr/>
        </p:nvSpPr>
        <p:spPr>
          <a:xfrm>
            <a:off x="678537" y="533995"/>
            <a:ext cx="9057918" cy="484703"/>
          </a:xfrm>
          <a:prstGeom prst="rect">
            <a:avLst/>
          </a:prstGeom>
          <a:noFill/>
          <a:ln>
            <a:noFill/>
          </a:ln>
        </p:spPr>
        <p:txBody>
          <a:bodyPr spcFirstLastPara="1" wrap="square" lIns="0" tIns="0" rIns="0" bIns="0" anchor="t" anchorCtr="0">
            <a:noAutofit/>
          </a:bodyPr>
          <a:lstStyle/>
          <a:p>
            <a:pPr marL="0" marR="0" lvl="0" indent="0" algn="l" rtl="0">
              <a:lnSpc>
                <a:spcPct val="124590"/>
              </a:lnSpc>
              <a:spcBef>
                <a:spcPts val="0"/>
              </a:spcBef>
              <a:spcAft>
                <a:spcPts val="0"/>
              </a:spcAft>
              <a:buClr>
                <a:srgbClr val="F2E782"/>
              </a:buClr>
              <a:buSzPts val="3050"/>
              <a:buFont typeface="Prata"/>
              <a:buNone/>
            </a:pPr>
            <a:r>
              <a:rPr lang="en-US" sz="3050" b="0" i="0" u="none" strike="noStrike" cap="none">
                <a:solidFill>
                  <a:srgbClr val="F2E782"/>
                </a:solidFill>
                <a:latin typeface="Prata"/>
                <a:ea typeface="Prata"/>
                <a:cs typeface="Prata"/>
                <a:sym typeface="Prata"/>
              </a:rPr>
              <a:t>Feature Selection and Dimensionality Reduction</a:t>
            </a:r>
            <a:endParaRPr sz="3050" b="0" i="0" u="none" strike="noStrike" cap="none"/>
          </a:p>
        </p:txBody>
      </p:sp>
      <p:sp>
        <p:nvSpPr>
          <p:cNvPr id="393" name="Google Shape;393;p10"/>
          <p:cNvSpPr/>
          <p:nvPr/>
        </p:nvSpPr>
        <p:spPr>
          <a:xfrm>
            <a:off x="678537" y="1212532"/>
            <a:ext cx="3416856" cy="303014"/>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F2E782"/>
              </a:buClr>
              <a:buSzPts val="1900"/>
              <a:buFont typeface="Prata"/>
              <a:buNone/>
            </a:pPr>
            <a:r>
              <a:rPr lang="en-US" sz="1900" b="0" i="0" u="none" strike="noStrike" cap="none">
                <a:solidFill>
                  <a:srgbClr val="F2E782"/>
                </a:solidFill>
                <a:latin typeface="Prata"/>
                <a:ea typeface="Prata"/>
                <a:cs typeface="Prata"/>
                <a:sym typeface="Prata"/>
              </a:rPr>
              <a:t>Identifying Relevant Features</a:t>
            </a:r>
            <a:endParaRPr sz="1900" b="0" i="0" u="none" strike="noStrike" cap="none"/>
          </a:p>
        </p:txBody>
      </p:sp>
      <p:sp>
        <p:nvSpPr>
          <p:cNvPr id="394" name="Google Shape;394;p10"/>
          <p:cNvSpPr/>
          <p:nvPr/>
        </p:nvSpPr>
        <p:spPr>
          <a:xfrm>
            <a:off x="678537" y="1806297"/>
            <a:ext cx="13273326" cy="31027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0" i="0" u="none" strike="noStrike" cap="none">
                <a:solidFill>
                  <a:srgbClr val="CFCBBF"/>
                </a:solidFill>
                <a:latin typeface="Raleway"/>
                <a:ea typeface="Raleway"/>
                <a:cs typeface="Raleway"/>
                <a:sym typeface="Raleway"/>
              </a:rPr>
              <a:t>Determine which development indicators are most informative for the clustering analysis.</a:t>
            </a:r>
            <a:endParaRPr sz="1500" b="0" i="0" u="none" strike="noStrike" cap="none"/>
          </a:p>
        </p:txBody>
      </p:sp>
      <p:sp>
        <p:nvSpPr>
          <p:cNvPr id="395" name="Google Shape;395;p10"/>
          <p:cNvSpPr/>
          <p:nvPr/>
        </p:nvSpPr>
        <p:spPr>
          <a:xfrm>
            <a:off x="678537" y="2407325"/>
            <a:ext cx="2500313" cy="303014"/>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F2E782"/>
              </a:buClr>
              <a:buSzPts val="1900"/>
              <a:buFont typeface="Prata"/>
              <a:buNone/>
            </a:pPr>
            <a:r>
              <a:rPr lang="en-US" sz="1900" b="0" i="0" u="none" strike="noStrike" cap="none">
                <a:solidFill>
                  <a:srgbClr val="F2E782"/>
                </a:solidFill>
                <a:latin typeface="Prata"/>
                <a:ea typeface="Prata"/>
                <a:cs typeface="Prata"/>
                <a:sym typeface="Prata"/>
              </a:rPr>
              <a:t>Reducing Complexity</a:t>
            </a:r>
            <a:endParaRPr sz="1900" b="0" i="0" u="none" strike="noStrike" cap="none"/>
          </a:p>
        </p:txBody>
      </p:sp>
      <p:sp>
        <p:nvSpPr>
          <p:cNvPr id="396" name="Google Shape;396;p10"/>
          <p:cNvSpPr/>
          <p:nvPr/>
        </p:nvSpPr>
        <p:spPr>
          <a:xfrm>
            <a:off x="678537" y="3001089"/>
            <a:ext cx="13273326" cy="62055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0" i="0" u="none" strike="noStrike" cap="none">
                <a:solidFill>
                  <a:srgbClr val="CFCBBF"/>
                </a:solidFill>
                <a:latin typeface="Raleway"/>
                <a:ea typeface="Raleway"/>
                <a:cs typeface="Raleway"/>
                <a:sym typeface="Raleway"/>
              </a:rPr>
              <a:t>Apply dimensionality reduction technique </a:t>
            </a:r>
            <a:r>
              <a:rPr lang="en-US" sz="1500" b="0" i="0" u="sng" strike="noStrike" cap="none">
                <a:solidFill>
                  <a:srgbClr val="CFCBBF"/>
                </a:solidFill>
                <a:latin typeface="Raleway"/>
                <a:ea typeface="Raleway"/>
                <a:cs typeface="Raleway"/>
                <a:sym typeface="Raleway"/>
              </a:rPr>
              <a:t>Principal Component Analysis</a:t>
            </a:r>
            <a:r>
              <a:rPr lang="en-US" sz="1500" b="0" i="0" u="none" strike="noStrike" cap="none">
                <a:solidFill>
                  <a:srgbClr val="CFCBBF"/>
                </a:solidFill>
                <a:latin typeface="Raleway"/>
                <a:ea typeface="Raleway"/>
                <a:cs typeface="Raleway"/>
                <a:sym typeface="Raleway"/>
              </a:rPr>
              <a:t> (PCA) to create a more manageable set of features while preserving key information.</a:t>
            </a:r>
            <a:endParaRPr sz="1500" b="0" i="0" u="none" strike="noStrike" cap="none"/>
          </a:p>
        </p:txBody>
      </p:sp>
      <p:sp>
        <p:nvSpPr>
          <p:cNvPr id="397" name="Google Shape;397;p10"/>
          <p:cNvSpPr/>
          <p:nvPr/>
        </p:nvSpPr>
        <p:spPr>
          <a:xfrm>
            <a:off x="678537" y="3839766"/>
            <a:ext cx="13273326" cy="31027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How PCA works:</a:t>
            </a:r>
            <a:endParaRPr sz="1500" b="0" i="0" u="none" strike="noStrike" cap="none"/>
          </a:p>
        </p:txBody>
      </p:sp>
      <p:sp>
        <p:nvSpPr>
          <p:cNvPr id="398" name="Google Shape;398;p10"/>
          <p:cNvSpPr/>
          <p:nvPr/>
        </p:nvSpPr>
        <p:spPr>
          <a:xfrm>
            <a:off x="678537" y="4368165"/>
            <a:ext cx="13273326" cy="31027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Standardization:</a:t>
            </a:r>
            <a:r>
              <a:rPr lang="en-US" sz="1500" b="0" i="0" u="none" strike="noStrike" cap="none">
                <a:solidFill>
                  <a:srgbClr val="CFCBBF"/>
                </a:solidFill>
                <a:latin typeface="Raleway"/>
                <a:ea typeface="Raleway"/>
                <a:cs typeface="Raleway"/>
                <a:sym typeface="Raleway"/>
              </a:rPr>
              <a:t> Data is standardized to have zero mean and unit variance.</a:t>
            </a:r>
            <a:endParaRPr sz="1500" b="0" i="0" u="none" strike="noStrike" cap="none"/>
          </a:p>
        </p:txBody>
      </p:sp>
      <p:sp>
        <p:nvSpPr>
          <p:cNvPr id="399" name="Google Shape;399;p10"/>
          <p:cNvSpPr/>
          <p:nvPr/>
        </p:nvSpPr>
        <p:spPr>
          <a:xfrm>
            <a:off x="678537" y="4746188"/>
            <a:ext cx="13273326" cy="31027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Covariance Matrix:</a:t>
            </a:r>
            <a:r>
              <a:rPr lang="en-US" sz="1500" b="0" i="0" u="none" strike="noStrike" cap="none">
                <a:solidFill>
                  <a:srgbClr val="CFCBBF"/>
                </a:solidFill>
                <a:latin typeface="Raleway"/>
                <a:ea typeface="Raleway"/>
                <a:cs typeface="Raleway"/>
                <a:sym typeface="Raleway"/>
              </a:rPr>
              <a:t> The covariance matrix is calculated to understand the relationships between variables.</a:t>
            </a:r>
            <a:endParaRPr sz="1500" b="0" i="0" u="none" strike="noStrike" cap="none"/>
          </a:p>
        </p:txBody>
      </p:sp>
      <p:sp>
        <p:nvSpPr>
          <p:cNvPr id="400" name="Google Shape;400;p10"/>
          <p:cNvSpPr/>
          <p:nvPr/>
        </p:nvSpPr>
        <p:spPr>
          <a:xfrm>
            <a:off x="678537" y="5124212"/>
            <a:ext cx="13273326" cy="31027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Eigenvalue Decomposition:</a:t>
            </a:r>
            <a:r>
              <a:rPr lang="en-US" sz="1500" b="0" i="0" u="none" strike="noStrike" cap="none">
                <a:solidFill>
                  <a:srgbClr val="CFCBBF"/>
                </a:solidFill>
                <a:latin typeface="Raleway"/>
                <a:ea typeface="Raleway"/>
                <a:cs typeface="Raleway"/>
                <a:sym typeface="Raleway"/>
              </a:rPr>
              <a:t> The covariance matrix is decomposed into eigenvalues and eigenvectors.</a:t>
            </a:r>
            <a:endParaRPr sz="1500" b="0" i="0" u="none" strike="noStrike" cap="none"/>
          </a:p>
        </p:txBody>
      </p:sp>
      <p:sp>
        <p:nvSpPr>
          <p:cNvPr id="401" name="Google Shape;401;p10"/>
          <p:cNvSpPr/>
          <p:nvPr/>
        </p:nvSpPr>
        <p:spPr>
          <a:xfrm>
            <a:off x="678537" y="5502235"/>
            <a:ext cx="13273326" cy="62055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Principal Components:</a:t>
            </a:r>
            <a:r>
              <a:rPr lang="en-US" sz="1500" b="0" i="0" u="none" strike="noStrike" cap="none">
                <a:solidFill>
                  <a:srgbClr val="CFCBBF"/>
                </a:solidFill>
                <a:latin typeface="Raleway"/>
                <a:ea typeface="Raleway"/>
                <a:cs typeface="Raleway"/>
                <a:sym typeface="Raleway"/>
              </a:rPr>
              <a:t> Eigenvectors with the highest eigenvalues are selected as principal components, representing directions of maximum variance.</a:t>
            </a:r>
            <a:endParaRPr sz="1500" b="0" i="0" u="none" strike="noStrike" cap="none"/>
          </a:p>
        </p:txBody>
      </p:sp>
      <p:sp>
        <p:nvSpPr>
          <p:cNvPr id="402" name="Google Shape;402;p10"/>
          <p:cNvSpPr/>
          <p:nvPr/>
        </p:nvSpPr>
        <p:spPr>
          <a:xfrm>
            <a:off x="678537" y="6190536"/>
            <a:ext cx="13273326" cy="31027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Dimensionality Reduction:</a:t>
            </a:r>
            <a:r>
              <a:rPr lang="en-US" sz="1500" b="0" i="0" u="none" strike="noStrike" cap="none">
                <a:solidFill>
                  <a:srgbClr val="CFCBBF"/>
                </a:solidFill>
                <a:latin typeface="Raleway"/>
                <a:ea typeface="Raleway"/>
                <a:cs typeface="Raleway"/>
                <a:sym typeface="Raleway"/>
              </a:rPr>
              <a:t> Data is projected onto the selected principal components, reducing dimensionality.</a:t>
            </a:r>
            <a:endParaRPr sz="1500" b="0" i="0" u="none" strike="noStrike" cap="none"/>
          </a:p>
        </p:txBody>
      </p:sp>
      <p:sp>
        <p:nvSpPr>
          <p:cNvPr id="403" name="Google Shape;403;p10"/>
          <p:cNvSpPr/>
          <p:nvPr/>
        </p:nvSpPr>
        <p:spPr>
          <a:xfrm>
            <a:off x="678537" y="6791563"/>
            <a:ext cx="2841188" cy="303014"/>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F2E782"/>
              </a:buClr>
              <a:buSzPts val="1900"/>
              <a:buFont typeface="Prata"/>
              <a:buNone/>
            </a:pPr>
            <a:r>
              <a:rPr lang="en-US" sz="1900" b="0" i="0" u="none" strike="noStrike" cap="none">
                <a:solidFill>
                  <a:srgbClr val="F2E782"/>
                </a:solidFill>
                <a:latin typeface="Prata"/>
                <a:ea typeface="Prata"/>
                <a:cs typeface="Prata"/>
                <a:sym typeface="Prata"/>
              </a:rPr>
              <a:t>Enhancing Performance</a:t>
            </a:r>
            <a:endParaRPr sz="1900" b="0" i="0" u="none" strike="noStrike" cap="none"/>
          </a:p>
        </p:txBody>
      </p:sp>
      <p:sp>
        <p:nvSpPr>
          <p:cNvPr id="404" name="Google Shape;404;p10"/>
          <p:cNvSpPr/>
          <p:nvPr/>
        </p:nvSpPr>
        <p:spPr>
          <a:xfrm>
            <a:off x="678537" y="7385328"/>
            <a:ext cx="13273326" cy="31027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0" i="0" u="none" strike="noStrike" cap="none">
                <a:solidFill>
                  <a:srgbClr val="CFCBBF"/>
                </a:solidFill>
                <a:latin typeface="Raleway"/>
                <a:ea typeface="Raleway"/>
                <a:cs typeface="Raleway"/>
                <a:sym typeface="Raleway"/>
              </a:rPr>
              <a:t>Optimized feature selection and dimensionality reduction can improve the efficiency and accuracy of the clustering algorithms.</a:t>
            </a:r>
            <a:endParaRPr sz="1500" b="0" i="0" u="none" strike="noStrike" cap="non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1"/>
          <p:cNvSpPr/>
          <p:nvPr/>
        </p:nvSpPr>
        <p:spPr>
          <a:xfrm>
            <a:off x="793790" y="1083231"/>
            <a:ext cx="4725591"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F2E782"/>
              </a:buClr>
              <a:buSzPts val="3550"/>
              <a:buFont typeface="Prata"/>
              <a:buNone/>
            </a:pPr>
            <a:r>
              <a:rPr lang="en-US" sz="3550" b="0" i="0" u="none" strike="noStrike" cap="none">
                <a:solidFill>
                  <a:srgbClr val="F2E782"/>
                </a:solidFill>
                <a:latin typeface="Prata"/>
                <a:ea typeface="Prata"/>
                <a:cs typeface="Prata"/>
                <a:sym typeface="Prata"/>
              </a:rPr>
              <a:t>Clustering Algorithms</a:t>
            </a:r>
            <a:endParaRPr sz="3550" b="0" i="0" u="none" strike="noStrike" cap="none"/>
          </a:p>
        </p:txBody>
      </p:sp>
      <p:sp>
        <p:nvSpPr>
          <p:cNvPr id="411" name="Google Shape;411;p11"/>
          <p:cNvSpPr/>
          <p:nvPr/>
        </p:nvSpPr>
        <p:spPr>
          <a:xfrm>
            <a:off x="793790" y="2103834"/>
            <a:ext cx="1304282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Clustering algorithms are a type of unsupervised learning technique used to group similar data points together. They identify patterns and structures within data without explicit labels or categories.</a:t>
            </a:r>
            <a:endParaRPr sz="1750" b="0" i="0" u="none" strike="noStrike" cap="none"/>
          </a:p>
        </p:txBody>
      </p:sp>
      <p:pic>
        <p:nvPicPr>
          <p:cNvPr id="412" name="Google Shape;412;p11" descr="preencoded.png"/>
          <p:cNvPicPr preferRelativeResize="0"/>
          <p:nvPr/>
        </p:nvPicPr>
        <p:blipFill rotWithShape="1">
          <a:blip r:embed="rId3">
            <a:alphaModFix/>
          </a:blip>
          <a:srcRect/>
          <a:stretch/>
        </p:blipFill>
        <p:spPr>
          <a:xfrm>
            <a:off x="793790" y="3084790"/>
            <a:ext cx="3543776" cy="2190155"/>
          </a:xfrm>
          <a:prstGeom prst="rect">
            <a:avLst/>
          </a:prstGeom>
          <a:noFill/>
          <a:ln>
            <a:noFill/>
          </a:ln>
        </p:spPr>
      </p:pic>
      <p:sp>
        <p:nvSpPr>
          <p:cNvPr id="413" name="Google Shape;413;p11"/>
          <p:cNvSpPr/>
          <p:nvPr/>
        </p:nvSpPr>
        <p:spPr>
          <a:xfrm>
            <a:off x="793790" y="5558433"/>
            <a:ext cx="4120753"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1" i="0" u="none" strike="noStrike" cap="none">
                <a:solidFill>
                  <a:srgbClr val="CFCBBF"/>
                </a:solidFill>
                <a:latin typeface="Raleway"/>
                <a:ea typeface="Raleway"/>
                <a:cs typeface="Raleway"/>
                <a:sym typeface="Raleway"/>
              </a:rPr>
              <a:t>K-Means Clustering</a:t>
            </a:r>
            <a:endParaRPr sz="1750" b="0" i="0" u="none" strike="noStrike" cap="none"/>
          </a:p>
        </p:txBody>
      </p:sp>
      <p:sp>
        <p:nvSpPr>
          <p:cNvPr id="414" name="Google Shape;414;p11"/>
          <p:cNvSpPr/>
          <p:nvPr/>
        </p:nvSpPr>
        <p:spPr>
          <a:xfrm>
            <a:off x="793790" y="6057424"/>
            <a:ext cx="4120753"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A widely-used algorithm that partitions the data into K clusters based on similarities in the feature space.</a:t>
            </a:r>
            <a:endParaRPr sz="1750" b="0" i="0" u="none" strike="noStrike" cap="none"/>
          </a:p>
        </p:txBody>
      </p:sp>
      <p:pic>
        <p:nvPicPr>
          <p:cNvPr id="415" name="Google Shape;415;p11" descr="preencoded.png"/>
          <p:cNvPicPr preferRelativeResize="0"/>
          <p:nvPr/>
        </p:nvPicPr>
        <p:blipFill rotWithShape="1">
          <a:blip r:embed="rId4">
            <a:alphaModFix/>
          </a:blip>
          <a:srcRect/>
          <a:stretch/>
        </p:blipFill>
        <p:spPr>
          <a:xfrm>
            <a:off x="5254704" y="3084790"/>
            <a:ext cx="3543895" cy="2190274"/>
          </a:xfrm>
          <a:prstGeom prst="rect">
            <a:avLst/>
          </a:prstGeom>
          <a:noFill/>
          <a:ln>
            <a:noFill/>
          </a:ln>
        </p:spPr>
      </p:pic>
      <p:sp>
        <p:nvSpPr>
          <p:cNvPr id="416" name="Google Shape;416;p11"/>
          <p:cNvSpPr/>
          <p:nvPr/>
        </p:nvSpPr>
        <p:spPr>
          <a:xfrm>
            <a:off x="5254704" y="5558552"/>
            <a:ext cx="412087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1" i="0" u="none" strike="noStrike" cap="none">
                <a:solidFill>
                  <a:srgbClr val="CFCBBF"/>
                </a:solidFill>
                <a:latin typeface="Raleway"/>
                <a:ea typeface="Raleway"/>
                <a:cs typeface="Raleway"/>
                <a:sym typeface="Raleway"/>
              </a:rPr>
              <a:t>Hierarchical Clustering</a:t>
            </a:r>
            <a:endParaRPr sz="1750" b="0" i="0" u="none" strike="noStrike" cap="none"/>
          </a:p>
        </p:txBody>
      </p:sp>
      <p:sp>
        <p:nvSpPr>
          <p:cNvPr id="417" name="Google Shape;417;p11"/>
          <p:cNvSpPr/>
          <p:nvPr/>
        </p:nvSpPr>
        <p:spPr>
          <a:xfrm>
            <a:off x="5254704" y="6057543"/>
            <a:ext cx="4120872"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Builds a hierarchy of clusters, allowing for the exploration of different levels of granularity in the data.</a:t>
            </a:r>
            <a:endParaRPr sz="1750" b="0" i="0" u="none" strike="noStrike" cap="none"/>
          </a:p>
        </p:txBody>
      </p:sp>
      <p:pic>
        <p:nvPicPr>
          <p:cNvPr id="418" name="Google Shape;418;p11" descr="preencoded.png"/>
          <p:cNvPicPr preferRelativeResize="0"/>
          <p:nvPr/>
        </p:nvPicPr>
        <p:blipFill rotWithShape="1">
          <a:blip r:embed="rId5">
            <a:alphaModFix/>
          </a:blip>
          <a:srcRect/>
          <a:stretch/>
        </p:blipFill>
        <p:spPr>
          <a:xfrm>
            <a:off x="9715738" y="3084790"/>
            <a:ext cx="3543776" cy="2190155"/>
          </a:xfrm>
          <a:prstGeom prst="rect">
            <a:avLst/>
          </a:prstGeom>
          <a:noFill/>
          <a:ln>
            <a:noFill/>
          </a:ln>
        </p:spPr>
      </p:pic>
      <p:sp>
        <p:nvSpPr>
          <p:cNvPr id="419" name="Google Shape;419;p11"/>
          <p:cNvSpPr/>
          <p:nvPr/>
        </p:nvSpPr>
        <p:spPr>
          <a:xfrm>
            <a:off x="9715738" y="5558433"/>
            <a:ext cx="4120753"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1" i="0" u="none" strike="noStrike" cap="none">
                <a:solidFill>
                  <a:srgbClr val="CFCBBF"/>
                </a:solidFill>
                <a:latin typeface="Raleway"/>
                <a:ea typeface="Raleway"/>
                <a:cs typeface="Raleway"/>
                <a:sym typeface="Raleway"/>
              </a:rPr>
              <a:t>DBSCAN</a:t>
            </a:r>
            <a:endParaRPr sz="1750" b="0" i="0" u="none" strike="noStrike" cap="none"/>
          </a:p>
        </p:txBody>
      </p:sp>
      <p:sp>
        <p:nvSpPr>
          <p:cNvPr id="420" name="Google Shape;420;p11"/>
          <p:cNvSpPr/>
          <p:nvPr/>
        </p:nvSpPr>
        <p:spPr>
          <a:xfrm>
            <a:off x="9715738" y="6057424"/>
            <a:ext cx="4120753"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A density-based clustering algorithm that can identify clusters of arbitrary shape and size, and handle outliers.</a:t>
            </a:r>
            <a:endParaRPr sz="1750" b="0" i="0" u="none" strike="noStrike" cap="non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2"/>
          <p:cNvSpPr/>
          <p:nvPr/>
        </p:nvSpPr>
        <p:spPr>
          <a:xfrm>
            <a:off x="793790" y="967383"/>
            <a:ext cx="5679758"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F2E782"/>
              </a:buClr>
              <a:buSzPts val="3550"/>
              <a:buFont typeface="Prata"/>
              <a:buNone/>
            </a:pPr>
            <a:r>
              <a:rPr lang="en-US" sz="3550" b="0" i="0" u="none" strike="noStrike" cap="none">
                <a:solidFill>
                  <a:srgbClr val="F2E782"/>
                </a:solidFill>
                <a:latin typeface="Prata"/>
                <a:ea typeface="Prata"/>
                <a:cs typeface="Prata"/>
                <a:sym typeface="Prata"/>
              </a:rPr>
              <a:t>Evaluating Cluster Quality</a:t>
            </a:r>
            <a:endParaRPr sz="3550" b="0" i="0" u="none" strike="noStrike" cap="none"/>
          </a:p>
        </p:txBody>
      </p:sp>
      <p:sp>
        <p:nvSpPr>
          <p:cNvPr id="427" name="Google Shape;427;p12"/>
          <p:cNvSpPr/>
          <p:nvPr/>
        </p:nvSpPr>
        <p:spPr>
          <a:xfrm>
            <a:off x="793790" y="2016323"/>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2E782"/>
              </a:buClr>
              <a:buSzPts val="2200"/>
              <a:buFont typeface="Prata"/>
              <a:buNone/>
            </a:pPr>
            <a:r>
              <a:rPr lang="en-US" sz="2200" b="0" i="0" u="none" strike="noStrike" cap="none">
                <a:solidFill>
                  <a:srgbClr val="F2E782"/>
                </a:solidFill>
                <a:latin typeface="Prata"/>
                <a:ea typeface="Prata"/>
                <a:cs typeface="Prata"/>
                <a:sym typeface="Prata"/>
              </a:rPr>
              <a:t>Elbow Method</a:t>
            </a:r>
            <a:endParaRPr sz="2200" b="0" i="0" u="none" strike="noStrike" cap="none"/>
          </a:p>
        </p:txBody>
      </p:sp>
      <p:sp>
        <p:nvSpPr>
          <p:cNvPr id="428" name="Google Shape;428;p12"/>
          <p:cNvSpPr/>
          <p:nvPr/>
        </p:nvSpPr>
        <p:spPr>
          <a:xfrm>
            <a:off x="793790" y="2597468"/>
            <a:ext cx="6244709"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Identifies the optimal number of clusters by examining the within-cluster sum of squares as a function of the number of clusters.</a:t>
            </a:r>
            <a:endParaRPr sz="1750" b="0" i="0" u="none" strike="noStrike" cap="none"/>
          </a:p>
        </p:txBody>
      </p:sp>
      <p:pic>
        <p:nvPicPr>
          <p:cNvPr id="429" name="Google Shape;429;p12" descr="preencoded.png"/>
          <p:cNvPicPr preferRelativeResize="0"/>
          <p:nvPr/>
        </p:nvPicPr>
        <p:blipFill rotWithShape="1">
          <a:blip r:embed="rId3">
            <a:alphaModFix/>
          </a:blip>
          <a:srcRect/>
          <a:stretch/>
        </p:blipFill>
        <p:spPr>
          <a:xfrm>
            <a:off x="9077920" y="2044660"/>
            <a:ext cx="3287792" cy="2167176"/>
          </a:xfrm>
          <a:prstGeom prst="rect">
            <a:avLst/>
          </a:prstGeom>
          <a:noFill/>
          <a:ln>
            <a:noFill/>
          </a:ln>
        </p:spPr>
      </p:pic>
      <p:sp>
        <p:nvSpPr>
          <p:cNvPr id="430" name="Google Shape;430;p12"/>
          <p:cNvSpPr/>
          <p:nvPr/>
        </p:nvSpPr>
        <p:spPr>
          <a:xfrm>
            <a:off x="793790" y="4807148"/>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2E782"/>
              </a:buClr>
              <a:buSzPts val="2200"/>
              <a:buFont typeface="Prata"/>
              <a:buNone/>
            </a:pPr>
            <a:r>
              <a:rPr lang="en-US" sz="2200" b="0" i="0" u="none" strike="noStrike" cap="none">
                <a:solidFill>
                  <a:srgbClr val="F2E782"/>
                </a:solidFill>
                <a:latin typeface="Prata"/>
                <a:ea typeface="Prata"/>
                <a:cs typeface="Prata"/>
                <a:sym typeface="Prata"/>
              </a:rPr>
              <a:t>Silhouette Score</a:t>
            </a:r>
            <a:endParaRPr sz="2200" b="0" i="0" u="none" strike="noStrike" cap="none"/>
          </a:p>
        </p:txBody>
      </p:sp>
      <p:sp>
        <p:nvSpPr>
          <p:cNvPr id="431" name="Google Shape;431;p12"/>
          <p:cNvSpPr/>
          <p:nvPr/>
        </p:nvSpPr>
        <p:spPr>
          <a:xfrm>
            <a:off x="793790" y="5501640"/>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Measures how well each data point fits within its assigned cluster, providing an overall assessment of cluster cohesion.</a:t>
            </a:r>
            <a:endParaRPr sz="1750" b="0" i="0" u="none" strike="noStrike" cap="none"/>
          </a:p>
        </p:txBody>
      </p:sp>
      <p:sp>
        <p:nvSpPr>
          <p:cNvPr id="432" name="Google Shape;432;p12"/>
          <p:cNvSpPr/>
          <p:nvPr/>
        </p:nvSpPr>
        <p:spPr>
          <a:xfrm>
            <a:off x="793790" y="6204704"/>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2E782"/>
              </a:buClr>
              <a:buSzPts val="2200"/>
              <a:buFont typeface="Prata"/>
              <a:buNone/>
            </a:pPr>
            <a:r>
              <a:rPr lang="en-US" sz="2200" b="0" i="0" u="none" strike="noStrike" cap="none">
                <a:solidFill>
                  <a:srgbClr val="F2E782"/>
                </a:solidFill>
                <a:latin typeface="Prata"/>
                <a:ea typeface="Prata"/>
                <a:cs typeface="Prata"/>
                <a:sym typeface="Prata"/>
              </a:rPr>
              <a:t>Cluster Visualization</a:t>
            </a:r>
            <a:endParaRPr sz="2200" b="0" i="0" u="none" strike="noStrike" cap="none"/>
          </a:p>
        </p:txBody>
      </p:sp>
      <p:sp>
        <p:nvSpPr>
          <p:cNvPr id="433" name="Google Shape;433;p12"/>
          <p:cNvSpPr/>
          <p:nvPr/>
        </p:nvSpPr>
        <p:spPr>
          <a:xfrm>
            <a:off x="793790" y="6899196"/>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Plotting the data in a 2D or 3D space can help visualize and interpret the cluster structures.</a:t>
            </a:r>
            <a:endParaRPr sz="1750" b="0" i="0" u="none" strike="noStrike" cap="non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13" descr="preencoded.png"/>
          <p:cNvPicPr preferRelativeResize="0"/>
          <p:nvPr/>
        </p:nvPicPr>
        <p:blipFill rotWithShape="1">
          <a:blip r:embed="rId3">
            <a:alphaModFix/>
          </a:blip>
          <a:srcRect/>
          <a:stretch/>
        </p:blipFill>
        <p:spPr>
          <a:xfrm>
            <a:off x="0" y="0"/>
            <a:ext cx="14630400" cy="2804160"/>
          </a:xfrm>
          <a:prstGeom prst="rect">
            <a:avLst/>
          </a:prstGeom>
          <a:noFill/>
          <a:ln>
            <a:noFill/>
          </a:ln>
        </p:spPr>
      </p:pic>
      <p:sp>
        <p:nvSpPr>
          <p:cNvPr id="440" name="Google Shape;440;p13"/>
          <p:cNvSpPr/>
          <p:nvPr/>
        </p:nvSpPr>
        <p:spPr>
          <a:xfrm>
            <a:off x="785098" y="3421142"/>
            <a:ext cx="7603450" cy="560784"/>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F2E782"/>
              </a:buClr>
              <a:buSzPts val="3500"/>
              <a:buFont typeface="Prata"/>
              <a:buNone/>
            </a:pPr>
            <a:r>
              <a:rPr lang="en-US" sz="3500" b="0" i="0" u="none" strike="noStrike" cap="none">
                <a:solidFill>
                  <a:srgbClr val="F2E782"/>
                </a:solidFill>
                <a:latin typeface="Prata"/>
                <a:ea typeface="Prata"/>
                <a:cs typeface="Prata"/>
                <a:sym typeface="Prata"/>
              </a:rPr>
              <a:t>Interpreting Cluster Characteristics</a:t>
            </a:r>
            <a:endParaRPr sz="3500" b="0" i="0" u="none" strike="noStrike" cap="none"/>
          </a:p>
        </p:txBody>
      </p:sp>
      <p:pic>
        <p:nvPicPr>
          <p:cNvPr id="441" name="Google Shape;441;p13" descr="preencoded.png"/>
          <p:cNvPicPr preferRelativeResize="0"/>
          <p:nvPr/>
        </p:nvPicPr>
        <p:blipFill rotWithShape="1">
          <a:blip r:embed="rId4">
            <a:alphaModFix/>
          </a:blip>
          <a:srcRect/>
          <a:stretch/>
        </p:blipFill>
        <p:spPr>
          <a:xfrm>
            <a:off x="785098" y="4234220"/>
            <a:ext cx="4353401" cy="897255"/>
          </a:xfrm>
          <a:prstGeom prst="rect">
            <a:avLst/>
          </a:prstGeom>
          <a:noFill/>
          <a:ln>
            <a:noFill/>
          </a:ln>
        </p:spPr>
      </p:pic>
      <p:sp>
        <p:nvSpPr>
          <p:cNvPr id="442" name="Google Shape;442;p13"/>
          <p:cNvSpPr/>
          <p:nvPr/>
        </p:nvSpPr>
        <p:spPr>
          <a:xfrm>
            <a:off x="1009412" y="5467945"/>
            <a:ext cx="2804160" cy="35040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200"/>
              <a:buFont typeface="Prata"/>
              <a:buNone/>
            </a:pPr>
            <a:r>
              <a:rPr lang="en-US" sz="2200" b="0" i="0" u="none" strike="noStrike" cap="none">
                <a:solidFill>
                  <a:srgbClr val="CFCBBF"/>
                </a:solidFill>
                <a:latin typeface="Prata"/>
                <a:ea typeface="Prata"/>
                <a:cs typeface="Prata"/>
                <a:sym typeface="Prata"/>
              </a:rPr>
              <a:t>Cluster Profiles</a:t>
            </a:r>
            <a:endParaRPr sz="2200" b="0" i="0" u="none" strike="noStrike" cap="none"/>
          </a:p>
        </p:txBody>
      </p:sp>
      <p:sp>
        <p:nvSpPr>
          <p:cNvPr id="443" name="Google Shape;443;p13"/>
          <p:cNvSpPr/>
          <p:nvPr/>
        </p:nvSpPr>
        <p:spPr>
          <a:xfrm>
            <a:off x="1009412" y="5952887"/>
            <a:ext cx="3904774" cy="143541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Analyze the development indicator values for each cluster to understand the unique characteristics and similarities of the countries within.</a:t>
            </a:r>
            <a:endParaRPr sz="1750" b="0" i="0" u="none" strike="noStrike" cap="none"/>
          </a:p>
        </p:txBody>
      </p:sp>
      <p:pic>
        <p:nvPicPr>
          <p:cNvPr id="444" name="Google Shape;444;p13" descr="preencoded.png"/>
          <p:cNvPicPr preferRelativeResize="0"/>
          <p:nvPr/>
        </p:nvPicPr>
        <p:blipFill rotWithShape="1">
          <a:blip r:embed="rId5">
            <a:alphaModFix/>
          </a:blip>
          <a:srcRect/>
          <a:stretch/>
        </p:blipFill>
        <p:spPr>
          <a:xfrm>
            <a:off x="5138499" y="4234220"/>
            <a:ext cx="4353401" cy="897255"/>
          </a:xfrm>
          <a:prstGeom prst="rect">
            <a:avLst/>
          </a:prstGeom>
          <a:noFill/>
          <a:ln>
            <a:noFill/>
          </a:ln>
        </p:spPr>
      </p:pic>
      <p:sp>
        <p:nvSpPr>
          <p:cNvPr id="445" name="Google Shape;445;p13"/>
          <p:cNvSpPr/>
          <p:nvPr/>
        </p:nvSpPr>
        <p:spPr>
          <a:xfrm>
            <a:off x="5362813" y="5467945"/>
            <a:ext cx="2804160" cy="35040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200"/>
              <a:buFont typeface="Prata"/>
              <a:buNone/>
            </a:pPr>
            <a:r>
              <a:rPr lang="en-US" sz="2200" b="0" i="0" u="none" strike="noStrike" cap="none">
                <a:solidFill>
                  <a:srgbClr val="CFCBBF"/>
                </a:solidFill>
                <a:latin typeface="Prata"/>
                <a:ea typeface="Prata"/>
                <a:cs typeface="Prata"/>
                <a:sym typeface="Prata"/>
              </a:rPr>
              <a:t>Cluster Labeling</a:t>
            </a:r>
            <a:endParaRPr sz="2200" b="0" i="0" u="none" strike="noStrike" cap="none"/>
          </a:p>
        </p:txBody>
      </p:sp>
      <p:sp>
        <p:nvSpPr>
          <p:cNvPr id="446" name="Google Shape;446;p13"/>
          <p:cNvSpPr/>
          <p:nvPr/>
        </p:nvSpPr>
        <p:spPr>
          <a:xfrm>
            <a:off x="5362813" y="5952887"/>
            <a:ext cx="3904774" cy="143541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Assign meaningful labels to clusters based on their development profiles, this helps in understanding the characteristics of each cluster.</a:t>
            </a:r>
            <a:endParaRPr sz="1750" b="0" i="0" u="none" strike="noStrike" cap="none"/>
          </a:p>
        </p:txBody>
      </p:sp>
      <p:pic>
        <p:nvPicPr>
          <p:cNvPr id="447" name="Google Shape;447;p13" descr="preencoded.png"/>
          <p:cNvPicPr preferRelativeResize="0"/>
          <p:nvPr/>
        </p:nvPicPr>
        <p:blipFill rotWithShape="1">
          <a:blip r:embed="rId6">
            <a:alphaModFix/>
          </a:blip>
          <a:srcRect/>
          <a:stretch/>
        </p:blipFill>
        <p:spPr>
          <a:xfrm>
            <a:off x="9491901" y="4234220"/>
            <a:ext cx="4353401" cy="897255"/>
          </a:xfrm>
          <a:prstGeom prst="rect">
            <a:avLst/>
          </a:prstGeom>
          <a:noFill/>
          <a:ln>
            <a:noFill/>
          </a:ln>
        </p:spPr>
      </p:pic>
      <p:sp>
        <p:nvSpPr>
          <p:cNvPr id="448" name="Google Shape;448;p13"/>
          <p:cNvSpPr/>
          <p:nvPr/>
        </p:nvSpPr>
        <p:spPr>
          <a:xfrm>
            <a:off x="9716214" y="5467945"/>
            <a:ext cx="2930485" cy="35040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200"/>
              <a:buFont typeface="Prata"/>
              <a:buNone/>
            </a:pPr>
            <a:r>
              <a:rPr lang="en-US" sz="2200" b="0" i="0" u="none" strike="noStrike" cap="none">
                <a:solidFill>
                  <a:srgbClr val="CFCBBF"/>
                </a:solidFill>
                <a:latin typeface="Prata"/>
                <a:ea typeface="Prata"/>
                <a:cs typeface="Prata"/>
                <a:sym typeface="Prata"/>
              </a:rPr>
              <a:t>Cluster Interpretation</a:t>
            </a:r>
            <a:endParaRPr sz="2200" b="0" i="0" u="none" strike="noStrike" cap="none"/>
          </a:p>
        </p:txBody>
      </p:sp>
      <p:sp>
        <p:nvSpPr>
          <p:cNvPr id="449" name="Google Shape;449;p13"/>
          <p:cNvSpPr/>
          <p:nvPr/>
        </p:nvSpPr>
        <p:spPr>
          <a:xfrm>
            <a:off x="9716214" y="5952887"/>
            <a:ext cx="3904774" cy="143541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Interpret the clusters in the context of global development patterns, identifying potential drivers and implications for policy decisions.</a:t>
            </a:r>
            <a:endParaRPr sz="1750" b="0" i="0" u="none" strike="noStrike" cap="non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4"/>
          <p:cNvSpPr/>
          <p:nvPr/>
        </p:nvSpPr>
        <p:spPr>
          <a:xfrm>
            <a:off x="679490" y="533876"/>
            <a:ext cx="3883223" cy="485418"/>
          </a:xfrm>
          <a:prstGeom prst="rect">
            <a:avLst/>
          </a:prstGeom>
          <a:noFill/>
          <a:ln>
            <a:noFill/>
          </a:ln>
        </p:spPr>
        <p:txBody>
          <a:bodyPr spcFirstLastPara="1" wrap="square" lIns="0" tIns="0" rIns="0" bIns="0" anchor="t" anchorCtr="0">
            <a:noAutofit/>
          </a:bodyPr>
          <a:lstStyle/>
          <a:p>
            <a:pPr marL="0" marR="0" lvl="0" indent="0" algn="l" rtl="0">
              <a:lnSpc>
                <a:spcPct val="124590"/>
              </a:lnSpc>
              <a:spcBef>
                <a:spcPts val="0"/>
              </a:spcBef>
              <a:spcAft>
                <a:spcPts val="0"/>
              </a:spcAft>
              <a:buClr>
                <a:srgbClr val="F2E782"/>
              </a:buClr>
              <a:buSzPts val="3050"/>
              <a:buFont typeface="Prata"/>
              <a:buNone/>
            </a:pPr>
            <a:r>
              <a:rPr lang="en-US" sz="3050" b="0" i="0" u="none" strike="noStrike" cap="none">
                <a:solidFill>
                  <a:srgbClr val="F2E782"/>
                </a:solidFill>
                <a:latin typeface="Prata"/>
                <a:ea typeface="Prata"/>
                <a:cs typeface="Prata"/>
                <a:sym typeface="Prata"/>
              </a:rPr>
              <a:t>Model Deployment</a:t>
            </a:r>
            <a:endParaRPr sz="3050" b="0" i="0" u="none" strike="noStrike" cap="none"/>
          </a:p>
        </p:txBody>
      </p:sp>
      <p:sp>
        <p:nvSpPr>
          <p:cNvPr id="456" name="Google Shape;456;p14"/>
          <p:cNvSpPr/>
          <p:nvPr/>
        </p:nvSpPr>
        <p:spPr>
          <a:xfrm>
            <a:off x="679490" y="1407557"/>
            <a:ext cx="13271421" cy="31063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0" i="0" u="none" strike="noStrike" cap="none">
                <a:solidFill>
                  <a:srgbClr val="CFCBBF"/>
                </a:solidFill>
                <a:latin typeface="Raleway"/>
                <a:ea typeface="Raleway"/>
                <a:cs typeface="Raleway"/>
                <a:sym typeface="Raleway"/>
              </a:rPr>
              <a:t>This Streamlit application allows users to analyze and cluster countries based on global development indicators using K-Means clustering.</a:t>
            </a:r>
            <a:endParaRPr sz="1500" b="0" i="0" u="none" strike="noStrike" cap="none"/>
          </a:p>
        </p:txBody>
      </p:sp>
      <p:sp>
        <p:nvSpPr>
          <p:cNvPr id="457" name="Google Shape;457;p14"/>
          <p:cNvSpPr/>
          <p:nvPr/>
        </p:nvSpPr>
        <p:spPr>
          <a:xfrm>
            <a:off x="679490" y="1936552"/>
            <a:ext cx="13271421" cy="31063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Key functionalities:</a:t>
            </a:r>
            <a:endParaRPr sz="1500" b="0" i="0" u="none" strike="noStrike" cap="none"/>
          </a:p>
        </p:txBody>
      </p:sp>
      <p:sp>
        <p:nvSpPr>
          <p:cNvPr id="458" name="Google Shape;458;p14"/>
          <p:cNvSpPr/>
          <p:nvPr/>
        </p:nvSpPr>
        <p:spPr>
          <a:xfrm>
            <a:off x="679490" y="2465546"/>
            <a:ext cx="13271421" cy="31063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Data Loading:</a:t>
            </a:r>
            <a:r>
              <a:rPr lang="en-US" sz="1500" b="0" i="0" u="none" strike="noStrike" cap="none">
                <a:solidFill>
                  <a:srgbClr val="CFCBBF"/>
                </a:solidFill>
                <a:latin typeface="Raleway"/>
                <a:ea typeface="Raleway"/>
                <a:cs typeface="Raleway"/>
                <a:sym typeface="Raleway"/>
              </a:rPr>
              <a:t> Loads data from an Excel file containing development indicators.</a:t>
            </a:r>
            <a:endParaRPr sz="1500" b="0" i="0" u="none" strike="noStrike" cap="none"/>
          </a:p>
        </p:txBody>
      </p:sp>
      <p:sp>
        <p:nvSpPr>
          <p:cNvPr id="459" name="Google Shape;459;p14"/>
          <p:cNvSpPr/>
          <p:nvPr/>
        </p:nvSpPr>
        <p:spPr>
          <a:xfrm>
            <a:off x="679490" y="2844046"/>
            <a:ext cx="13271421" cy="310634"/>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1" i="0" u="none" strike="noStrike" cap="none">
                <a:solidFill>
                  <a:srgbClr val="CFCBBF"/>
                </a:solidFill>
                <a:latin typeface="Raleway"/>
                <a:ea typeface="Raleway"/>
                <a:cs typeface="Raleway"/>
                <a:sym typeface="Raleway"/>
              </a:rPr>
              <a:t>Data Preprocessing:</a:t>
            </a:r>
            <a:endParaRPr sz="1500" b="0" i="0" u="none" strike="noStrike" cap="none"/>
          </a:p>
        </p:txBody>
      </p:sp>
      <p:sp>
        <p:nvSpPr>
          <p:cNvPr id="460" name="Google Shape;460;p14"/>
          <p:cNvSpPr/>
          <p:nvPr/>
        </p:nvSpPr>
        <p:spPr>
          <a:xfrm>
            <a:off x="679490" y="3222546"/>
            <a:ext cx="13271421" cy="310634"/>
          </a:xfrm>
          <a:prstGeom prst="rect">
            <a:avLst/>
          </a:prstGeom>
          <a:noFill/>
          <a:ln>
            <a:noFill/>
          </a:ln>
        </p:spPr>
        <p:txBody>
          <a:bodyPr spcFirstLastPara="1" wrap="square" lIns="0" tIns="0" rIns="0" bIns="0" anchor="t" anchorCtr="0">
            <a:noAutofit/>
          </a:bodyPr>
          <a:lstStyle/>
          <a:p>
            <a:pPr marL="685800" marR="0" lvl="1"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Selects numerical columns for clustering.</a:t>
            </a:r>
            <a:endParaRPr sz="1500" b="0" i="0" u="none" strike="noStrike" cap="none"/>
          </a:p>
        </p:txBody>
      </p:sp>
      <p:sp>
        <p:nvSpPr>
          <p:cNvPr id="461" name="Google Shape;461;p14"/>
          <p:cNvSpPr/>
          <p:nvPr/>
        </p:nvSpPr>
        <p:spPr>
          <a:xfrm>
            <a:off x="679490" y="3601045"/>
            <a:ext cx="13271421" cy="310634"/>
          </a:xfrm>
          <a:prstGeom prst="rect">
            <a:avLst/>
          </a:prstGeom>
          <a:noFill/>
          <a:ln>
            <a:noFill/>
          </a:ln>
        </p:spPr>
        <p:txBody>
          <a:bodyPr spcFirstLastPara="1" wrap="square" lIns="0" tIns="0" rIns="0" bIns="0" anchor="t" anchorCtr="0">
            <a:noAutofit/>
          </a:bodyPr>
          <a:lstStyle/>
          <a:p>
            <a:pPr marL="685800" marR="0" lvl="1"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Handles missing values using median imputation.</a:t>
            </a:r>
            <a:endParaRPr sz="1500" b="0" i="0" u="none" strike="noStrike" cap="none"/>
          </a:p>
        </p:txBody>
      </p:sp>
      <p:sp>
        <p:nvSpPr>
          <p:cNvPr id="462" name="Google Shape;462;p14"/>
          <p:cNvSpPr/>
          <p:nvPr/>
        </p:nvSpPr>
        <p:spPr>
          <a:xfrm>
            <a:off x="679490" y="3979545"/>
            <a:ext cx="13271421" cy="310634"/>
          </a:xfrm>
          <a:prstGeom prst="rect">
            <a:avLst/>
          </a:prstGeom>
          <a:noFill/>
          <a:ln>
            <a:noFill/>
          </a:ln>
        </p:spPr>
        <p:txBody>
          <a:bodyPr spcFirstLastPara="1" wrap="square" lIns="0" tIns="0" rIns="0" bIns="0" anchor="t" anchorCtr="0">
            <a:noAutofit/>
          </a:bodyPr>
          <a:lstStyle/>
          <a:p>
            <a:pPr marL="685800" marR="0" lvl="1"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Standardizes data using StandardScaler.</a:t>
            </a:r>
            <a:endParaRPr sz="1500" b="0" i="0" u="none" strike="noStrike" cap="none"/>
          </a:p>
        </p:txBody>
      </p:sp>
      <p:sp>
        <p:nvSpPr>
          <p:cNvPr id="463" name="Google Shape;463;p14"/>
          <p:cNvSpPr/>
          <p:nvPr/>
        </p:nvSpPr>
        <p:spPr>
          <a:xfrm>
            <a:off x="679490" y="4358045"/>
            <a:ext cx="13271421" cy="310634"/>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1" i="0" u="none" strike="noStrike" cap="none">
                <a:solidFill>
                  <a:srgbClr val="CFCBBF"/>
                </a:solidFill>
                <a:latin typeface="Raleway"/>
                <a:ea typeface="Raleway"/>
                <a:cs typeface="Raleway"/>
                <a:sym typeface="Raleway"/>
              </a:rPr>
              <a:t>Clustering Parameters:</a:t>
            </a:r>
            <a:endParaRPr sz="1500" b="0" i="0" u="none" strike="noStrike" cap="none"/>
          </a:p>
        </p:txBody>
      </p:sp>
      <p:sp>
        <p:nvSpPr>
          <p:cNvPr id="464" name="Google Shape;464;p14"/>
          <p:cNvSpPr/>
          <p:nvPr/>
        </p:nvSpPr>
        <p:spPr>
          <a:xfrm>
            <a:off x="679490" y="4736544"/>
            <a:ext cx="13271421" cy="310634"/>
          </a:xfrm>
          <a:prstGeom prst="rect">
            <a:avLst/>
          </a:prstGeom>
          <a:noFill/>
          <a:ln>
            <a:noFill/>
          </a:ln>
        </p:spPr>
        <p:txBody>
          <a:bodyPr spcFirstLastPara="1" wrap="square" lIns="0" tIns="0" rIns="0" bIns="0" anchor="t" anchorCtr="0">
            <a:noAutofit/>
          </a:bodyPr>
          <a:lstStyle/>
          <a:p>
            <a:pPr marL="685800" marR="0" lvl="1"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Users can select the number of clusters (2-10) through a sidebar slider.</a:t>
            </a:r>
            <a:endParaRPr sz="1500" b="0" i="0" u="none" strike="noStrike" cap="none"/>
          </a:p>
        </p:txBody>
      </p:sp>
      <p:sp>
        <p:nvSpPr>
          <p:cNvPr id="465" name="Google Shape;465;p14"/>
          <p:cNvSpPr/>
          <p:nvPr/>
        </p:nvSpPr>
        <p:spPr>
          <a:xfrm>
            <a:off x="679490" y="5115044"/>
            <a:ext cx="13271421" cy="310634"/>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1" i="0" u="none" strike="noStrike" cap="none">
                <a:solidFill>
                  <a:srgbClr val="CFCBBF"/>
                </a:solidFill>
                <a:latin typeface="Raleway"/>
                <a:ea typeface="Raleway"/>
                <a:cs typeface="Raleway"/>
                <a:sym typeface="Raleway"/>
              </a:rPr>
              <a:t>K-Means Clustering:</a:t>
            </a:r>
            <a:endParaRPr sz="1500" b="0" i="0" u="none" strike="noStrike" cap="none"/>
          </a:p>
        </p:txBody>
      </p:sp>
      <p:sp>
        <p:nvSpPr>
          <p:cNvPr id="466" name="Google Shape;466;p14"/>
          <p:cNvSpPr/>
          <p:nvPr/>
        </p:nvSpPr>
        <p:spPr>
          <a:xfrm>
            <a:off x="679490" y="5493544"/>
            <a:ext cx="13271421" cy="310634"/>
          </a:xfrm>
          <a:prstGeom prst="rect">
            <a:avLst/>
          </a:prstGeom>
          <a:noFill/>
          <a:ln>
            <a:noFill/>
          </a:ln>
        </p:spPr>
        <p:txBody>
          <a:bodyPr spcFirstLastPara="1" wrap="square" lIns="0" tIns="0" rIns="0" bIns="0" anchor="t" anchorCtr="0">
            <a:noAutofit/>
          </a:bodyPr>
          <a:lstStyle/>
          <a:p>
            <a:pPr marL="685800" marR="0" lvl="1"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Performs K-Means clustering with the selected number of clusters.</a:t>
            </a:r>
            <a:endParaRPr sz="1500" b="0" i="0" u="none" strike="noStrike" cap="none"/>
          </a:p>
        </p:txBody>
      </p:sp>
      <p:sp>
        <p:nvSpPr>
          <p:cNvPr id="467" name="Google Shape;467;p14"/>
          <p:cNvSpPr/>
          <p:nvPr/>
        </p:nvSpPr>
        <p:spPr>
          <a:xfrm>
            <a:off x="679490" y="5872043"/>
            <a:ext cx="13271421" cy="310634"/>
          </a:xfrm>
          <a:prstGeom prst="rect">
            <a:avLst/>
          </a:prstGeom>
          <a:noFill/>
          <a:ln>
            <a:noFill/>
          </a:ln>
        </p:spPr>
        <p:txBody>
          <a:bodyPr spcFirstLastPara="1" wrap="square" lIns="0" tIns="0" rIns="0" bIns="0" anchor="t" anchorCtr="0">
            <a:noAutofit/>
          </a:bodyPr>
          <a:lstStyle/>
          <a:p>
            <a:pPr marL="685800" marR="0" lvl="1"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Assigns cluster labels to each data point.</a:t>
            </a:r>
            <a:endParaRPr sz="1500" b="0" i="0" u="none" strike="noStrike" cap="none"/>
          </a:p>
        </p:txBody>
      </p:sp>
      <p:sp>
        <p:nvSpPr>
          <p:cNvPr id="468" name="Google Shape;468;p14"/>
          <p:cNvSpPr/>
          <p:nvPr/>
        </p:nvSpPr>
        <p:spPr>
          <a:xfrm>
            <a:off x="679490" y="6250543"/>
            <a:ext cx="13271421" cy="310634"/>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1" i="0" u="none" strike="noStrike" cap="none">
                <a:solidFill>
                  <a:srgbClr val="CFCBBF"/>
                </a:solidFill>
                <a:latin typeface="Raleway"/>
                <a:ea typeface="Raleway"/>
                <a:cs typeface="Raleway"/>
                <a:sym typeface="Raleway"/>
              </a:rPr>
              <a:t>Results:</a:t>
            </a:r>
            <a:endParaRPr sz="1500" b="0" i="0" u="none" strike="noStrike" cap="none"/>
          </a:p>
        </p:txBody>
      </p:sp>
      <p:sp>
        <p:nvSpPr>
          <p:cNvPr id="469" name="Google Shape;469;p14"/>
          <p:cNvSpPr/>
          <p:nvPr/>
        </p:nvSpPr>
        <p:spPr>
          <a:xfrm>
            <a:off x="679490" y="6629043"/>
            <a:ext cx="13271421" cy="310634"/>
          </a:xfrm>
          <a:prstGeom prst="rect">
            <a:avLst/>
          </a:prstGeom>
          <a:noFill/>
          <a:ln>
            <a:noFill/>
          </a:ln>
        </p:spPr>
        <p:txBody>
          <a:bodyPr spcFirstLastPara="1" wrap="square" lIns="0" tIns="0" rIns="0" bIns="0" anchor="t" anchorCtr="0">
            <a:noAutofit/>
          </a:bodyPr>
          <a:lstStyle/>
          <a:p>
            <a:pPr marL="685800" marR="0" lvl="1"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Displays the clustered data with assigned labels.</a:t>
            </a:r>
            <a:endParaRPr sz="1500" b="0" i="0" u="none" strike="noStrike" cap="none"/>
          </a:p>
        </p:txBody>
      </p:sp>
      <p:sp>
        <p:nvSpPr>
          <p:cNvPr id="470" name="Google Shape;470;p14"/>
          <p:cNvSpPr/>
          <p:nvPr/>
        </p:nvSpPr>
        <p:spPr>
          <a:xfrm>
            <a:off x="679490" y="7007543"/>
            <a:ext cx="13271421" cy="310634"/>
          </a:xfrm>
          <a:prstGeom prst="rect">
            <a:avLst/>
          </a:prstGeom>
          <a:noFill/>
          <a:ln>
            <a:noFill/>
          </a:ln>
        </p:spPr>
        <p:txBody>
          <a:bodyPr spcFirstLastPara="1" wrap="square" lIns="0" tIns="0" rIns="0" bIns="0" anchor="t" anchorCtr="0">
            <a:noAutofit/>
          </a:bodyPr>
          <a:lstStyle/>
          <a:p>
            <a:pPr marL="685800" marR="0" lvl="1"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Provides a scatter plot visualization of clusters based on user-selected features.</a:t>
            </a:r>
            <a:endParaRPr sz="1500" b="0" i="0" u="none" strike="noStrike" cap="none"/>
          </a:p>
        </p:txBody>
      </p:sp>
      <p:sp>
        <p:nvSpPr>
          <p:cNvPr id="471" name="Google Shape;471;p14"/>
          <p:cNvSpPr/>
          <p:nvPr/>
        </p:nvSpPr>
        <p:spPr>
          <a:xfrm>
            <a:off x="679490" y="7386042"/>
            <a:ext cx="13271421" cy="310634"/>
          </a:xfrm>
          <a:prstGeom prst="rect">
            <a:avLst/>
          </a:prstGeom>
          <a:noFill/>
          <a:ln>
            <a:noFill/>
          </a:ln>
        </p:spPr>
        <p:txBody>
          <a:bodyPr spcFirstLastPara="1" wrap="square" lIns="0" tIns="0" rIns="0" bIns="0" anchor="t" anchorCtr="0">
            <a:noAutofit/>
          </a:bodyPr>
          <a:lstStyle/>
          <a:p>
            <a:pPr marL="685800" marR="0" lvl="1"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Shows the centers of each cluster after inverse transformation for interpretability.</a:t>
            </a:r>
            <a:endParaRPr sz="1500" b="0" i="0" u="none" strike="noStrike" cap="non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2" name="object 7">
            <a:extLst>
              <a:ext uri="{FF2B5EF4-FFF2-40B4-BE49-F238E27FC236}">
                <a16:creationId xmlns:a16="http://schemas.microsoft.com/office/drawing/2014/main" id="{521BAC35-BEA0-CAFD-379E-1515F1750E19}"/>
              </a:ext>
            </a:extLst>
          </p:cNvPr>
          <p:cNvPicPr/>
          <p:nvPr/>
        </p:nvPicPr>
        <p:blipFill>
          <a:blip r:embed="rId3" cstate="print"/>
          <a:stretch>
            <a:fillRect/>
          </a:stretch>
        </p:blipFill>
        <p:spPr>
          <a:xfrm>
            <a:off x="2545080" y="685800"/>
            <a:ext cx="8595359" cy="69341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0DD06-46DA-B931-8BCD-ADD27D63574A}"/>
              </a:ext>
            </a:extLst>
          </p:cNvPr>
          <p:cNvSpPr txBox="1"/>
          <p:nvPr/>
        </p:nvSpPr>
        <p:spPr>
          <a:xfrm>
            <a:off x="304801" y="410308"/>
            <a:ext cx="9794240" cy="584775"/>
          </a:xfrm>
          <a:prstGeom prst="rect">
            <a:avLst/>
          </a:prstGeom>
          <a:noFill/>
        </p:spPr>
        <p:txBody>
          <a:bodyPr wrap="square" rtlCol="0">
            <a:spAutoFit/>
          </a:bodyPr>
          <a:lstStyle/>
          <a:p>
            <a:r>
              <a:rPr lang="en-US" sz="3200" b="1" dirty="0">
                <a:solidFill>
                  <a:srgbClr val="FFFF00"/>
                </a:solidFill>
              </a:rPr>
              <a:t>Challenges</a:t>
            </a:r>
            <a:r>
              <a:rPr lang="en-US" sz="3200" b="1" spc="-175" dirty="0">
                <a:solidFill>
                  <a:srgbClr val="FFFF00"/>
                </a:solidFill>
              </a:rPr>
              <a:t> </a:t>
            </a:r>
            <a:r>
              <a:rPr lang="en-US" sz="3200" b="1" spc="-10" dirty="0">
                <a:solidFill>
                  <a:srgbClr val="FFFF00"/>
                </a:solidFill>
              </a:rPr>
              <a:t>Faced</a:t>
            </a:r>
            <a:endParaRPr lang="en-US" sz="3200" b="1" dirty="0">
              <a:solidFill>
                <a:srgbClr val="FFFF00"/>
              </a:solidFill>
            </a:endParaRPr>
          </a:p>
        </p:txBody>
      </p:sp>
      <p:sp>
        <p:nvSpPr>
          <p:cNvPr id="3" name="TextBox 2">
            <a:extLst>
              <a:ext uri="{FF2B5EF4-FFF2-40B4-BE49-F238E27FC236}">
                <a16:creationId xmlns:a16="http://schemas.microsoft.com/office/drawing/2014/main" id="{F85612C2-CCE9-13FC-8EBF-C06DE5ADAAF8}"/>
              </a:ext>
            </a:extLst>
          </p:cNvPr>
          <p:cNvSpPr txBox="1"/>
          <p:nvPr/>
        </p:nvSpPr>
        <p:spPr>
          <a:xfrm>
            <a:off x="117231" y="1430215"/>
            <a:ext cx="7831015" cy="2862322"/>
          </a:xfrm>
          <a:prstGeom prst="rect">
            <a:avLst/>
          </a:prstGeom>
          <a:noFill/>
        </p:spPr>
        <p:txBody>
          <a:bodyPr wrap="square" rtlCol="0">
            <a:spAutoFit/>
          </a:bodyPr>
          <a:lstStyle/>
          <a:p>
            <a:r>
              <a:rPr lang="en-US" sz="2800" b="1" dirty="0">
                <a:solidFill>
                  <a:schemeClr val="bg1"/>
                </a:solidFill>
                <a:latin typeface="+mj-lt"/>
                <a:cs typeface="Calibri"/>
              </a:rPr>
              <a:t>1 :</a:t>
            </a:r>
            <a:r>
              <a:rPr lang="en-US" sz="2800" b="1" spc="-45" dirty="0">
                <a:solidFill>
                  <a:schemeClr val="bg1"/>
                </a:solidFill>
                <a:latin typeface="+mj-lt"/>
                <a:cs typeface="Calibri"/>
              </a:rPr>
              <a:t> </a:t>
            </a:r>
            <a:r>
              <a:rPr lang="en-US" sz="2800" b="1" dirty="0">
                <a:solidFill>
                  <a:schemeClr val="bg1"/>
                </a:solidFill>
                <a:latin typeface="+mj-lt"/>
                <a:cs typeface="Calibri"/>
              </a:rPr>
              <a:t>Selecting</a:t>
            </a:r>
            <a:r>
              <a:rPr lang="en-US" sz="2800" b="1" spc="-55" dirty="0">
                <a:solidFill>
                  <a:schemeClr val="bg1"/>
                </a:solidFill>
                <a:latin typeface="+mj-lt"/>
                <a:cs typeface="Calibri"/>
              </a:rPr>
              <a:t> </a:t>
            </a:r>
            <a:r>
              <a:rPr lang="en-US" sz="2800" b="1" dirty="0">
                <a:solidFill>
                  <a:schemeClr val="bg1"/>
                </a:solidFill>
                <a:latin typeface="+mj-lt"/>
                <a:cs typeface="Calibri"/>
              </a:rPr>
              <a:t>an</a:t>
            </a:r>
            <a:r>
              <a:rPr lang="en-US" sz="2800" b="1" spc="-55" dirty="0">
                <a:solidFill>
                  <a:schemeClr val="bg1"/>
                </a:solidFill>
                <a:latin typeface="+mj-lt"/>
                <a:cs typeface="Calibri"/>
              </a:rPr>
              <a:t> </a:t>
            </a:r>
            <a:r>
              <a:rPr lang="en-US" sz="2800" b="1" spc="-10" dirty="0">
                <a:solidFill>
                  <a:schemeClr val="bg1"/>
                </a:solidFill>
                <a:latin typeface="+mj-lt"/>
                <a:cs typeface="Calibri"/>
              </a:rPr>
              <a:t>appropriate</a:t>
            </a:r>
            <a:r>
              <a:rPr lang="en-US" sz="2800" b="1" spc="-70" dirty="0">
                <a:solidFill>
                  <a:schemeClr val="bg1"/>
                </a:solidFill>
                <a:latin typeface="+mj-lt"/>
                <a:cs typeface="Calibri"/>
              </a:rPr>
              <a:t> </a:t>
            </a:r>
            <a:r>
              <a:rPr lang="en-US" sz="2800" b="1" dirty="0">
                <a:solidFill>
                  <a:schemeClr val="bg1"/>
                </a:solidFill>
                <a:latin typeface="+mj-lt"/>
                <a:cs typeface="Calibri"/>
              </a:rPr>
              <a:t>number</a:t>
            </a:r>
            <a:r>
              <a:rPr lang="en-US" sz="2800" b="1" spc="-30" dirty="0">
                <a:solidFill>
                  <a:schemeClr val="bg1"/>
                </a:solidFill>
                <a:latin typeface="+mj-lt"/>
                <a:cs typeface="Calibri"/>
              </a:rPr>
              <a:t> </a:t>
            </a:r>
            <a:r>
              <a:rPr lang="en-US" sz="2800" b="1" dirty="0">
                <a:solidFill>
                  <a:schemeClr val="bg1"/>
                </a:solidFill>
                <a:latin typeface="+mj-lt"/>
                <a:cs typeface="Calibri"/>
              </a:rPr>
              <a:t>of</a:t>
            </a:r>
            <a:r>
              <a:rPr lang="en-US" sz="2800" b="1" spc="-65" dirty="0">
                <a:solidFill>
                  <a:schemeClr val="bg1"/>
                </a:solidFill>
                <a:latin typeface="+mj-lt"/>
                <a:cs typeface="Calibri"/>
              </a:rPr>
              <a:t> </a:t>
            </a:r>
            <a:r>
              <a:rPr lang="en-US" sz="2800" b="1" spc="-10" dirty="0">
                <a:solidFill>
                  <a:schemeClr val="bg1"/>
                </a:solidFill>
                <a:latin typeface="+mj-lt"/>
                <a:cs typeface="Calibri"/>
              </a:rPr>
              <a:t>clusters </a:t>
            </a:r>
            <a:r>
              <a:rPr lang="en-US" sz="2800" b="1" dirty="0">
                <a:solidFill>
                  <a:schemeClr val="bg1"/>
                </a:solidFill>
                <a:latin typeface="+mj-lt"/>
                <a:cs typeface="Calibri"/>
              </a:rPr>
              <a:t>is</a:t>
            </a:r>
            <a:r>
              <a:rPr lang="en-US" sz="2800" b="1" spc="-10" dirty="0">
                <a:solidFill>
                  <a:schemeClr val="bg1"/>
                </a:solidFill>
                <a:latin typeface="+mj-lt"/>
                <a:cs typeface="Calibri"/>
              </a:rPr>
              <a:t> </a:t>
            </a:r>
            <a:r>
              <a:rPr lang="en-US" sz="2800" b="1" dirty="0">
                <a:solidFill>
                  <a:schemeClr val="bg1"/>
                </a:solidFill>
                <a:latin typeface="+mj-lt"/>
                <a:cs typeface="Calibri"/>
              </a:rPr>
              <a:t>crucial</a:t>
            </a:r>
            <a:r>
              <a:rPr lang="en-US" sz="2800" b="1" spc="-90" dirty="0">
                <a:solidFill>
                  <a:schemeClr val="bg1"/>
                </a:solidFill>
                <a:latin typeface="+mj-lt"/>
                <a:cs typeface="Calibri"/>
              </a:rPr>
              <a:t> </a:t>
            </a:r>
            <a:r>
              <a:rPr lang="en-US" sz="2800" b="1" dirty="0">
                <a:solidFill>
                  <a:schemeClr val="bg1"/>
                </a:solidFill>
                <a:latin typeface="+mj-lt"/>
                <a:cs typeface="Calibri"/>
              </a:rPr>
              <a:t>to</a:t>
            </a:r>
            <a:r>
              <a:rPr lang="en-US" sz="2800" b="1" spc="-70" dirty="0">
                <a:solidFill>
                  <a:schemeClr val="bg1"/>
                </a:solidFill>
                <a:latin typeface="+mj-lt"/>
                <a:cs typeface="Calibri"/>
              </a:rPr>
              <a:t> </a:t>
            </a:r>
            <a:r>
              <a:rPr lang="en-US" sz="2800" b="1" dirty="0">
                <a:solidFill>
                  <a:schemeClr val="bg1"/>
                </a:solidFill>
                <a:latin typeface="+mj-lt"/>
                <a:cs typeface="Calibri"/>
              </a:rPr>
              <a:t>obtaining</a:t>
            </a:r>
            <a:r>
              <a:rPr lang="en-US" sz="2800" b="1" spc="-60" dirty="0">
                <a:solidFill>
                  <a:schemeClr val="bg1"/>
                </a:solidFill>
                <a:latin typeface="+mj-lt"/>
                <a:cs typeface="Calibri"/>
              </a:rPr>
              <a:t> </a:t>
            </a:r>
            <a:r>
              <a:rPr lang="en-US" sz="2800" b="1" dirty="0">
                <a:solidFill>
                  <a:schemeClr val="bg1"/>
                </a:solidFill>
                <a:latin typeface="+mj-lt"/>
                <a:cs typeface="Calibri"/>
              </a:rPr>
              <a:t>meaningful</a:t>
            </a:r>
            <a:r>
              <a:rPr lang="en-US" sz="2800" b="1" spc="-80" dirty="0">
                <a:solidFill>
                  <a:schemeClr val="bg1"/>
                </a:solidFill>
                <a:latin typeface="+mj-lt"/>
                <a:cs typeface="Calibri"/>
              </a:rPr>
              <a:t> </a:t>
            </a:r>
            <a:r>
              <a:rPr lang="en-US" sz="2800" b="1" dirty="0">
                <a:solidFill>
                  <a:schemeClr val="bg1"/>
                </a:solidFill>
                <a:latin typeface="+mj-lt"/>
                <a:cs typeface="Calibri"/>
              </a:rPr>
              <a:t>insights.</a:t>
            </a:r>
            <a:r>
              <a:rPr lang="en-US" sz="2800" b="1" spc="-75" dirty="0">
                <a:solidFill>
                  <a:schemeClr val="bg1"/>
                </a:solidFill>
                <a:latin typeface="+mj-lt"/>
                <a:cs typeface="Calibri"/>
              </a:rPr>
              <a:t> </a:t>
            </a:r>
            <a:r>
              <a:rPr lang="en-US" sz="2800" b="1" spc="-35" dirty="0">
                <a:solidFill>
                  <a:schemeClr val="bg1"/>
                </a:solidFill>
                <a:latin typeface="+mj-lt"/>
                <a:cs typeface="Calibri"/>
              </a:rPr>
              <a:t>Too</a:t>
            </a:r>
            <a:r>
              <a:rPr lang="en-US" sz="2800" b="1" spc="-60" dirty="0">
                <a:solidFill>
                  <a:schemeClr val="bg1"/>
                </a:solidFill>
                <a:latin typeface="+mj-lt"/>
                <a:cs typeface="Calibri"/>
              </a:rPr>
              <a:t> </a:t>
            </a:r>
            <a:r>
              <a:rPr lang="en-US" sz="2800" b="1" spc="-25" dirty="0">
                <a:solidFill>
                  <a:schemeClr val="bg1"/>
                </a:solidFill>
                <a:latin typeface="+mj-lt"/>
                <a:cs typeface="Calibri"/>
              </a:rPr>
              <a:t>few </a:t>
            </a:r>
            <a:r>
              <a:rPr lang="en-US" sz="2800" b="1" spc="-10" dirty="0">
                <a:solidFill>
                  <a:schemeClr val="bg1"/>
                </a:solidFill>
                <a:latin typeface="+mj-lt"/>
                <a:cs typeface="Calibri"/>
              </a:rPr>
              <a:t>clusters</a:t>
            </a:r>
            <a:r>
              <a:rPr lang="en-US" sz="2800" b="1" spc="-85" dirty="0">
                <a:solidFill>
                  <a:schemeClr val="bg1"/>
                </a:solidFill>
                <a:latin typeface="+mj-lt"/>
                <a:cs typeface="Calibri"/>
              </a:rPr>
              <a:t> </a:t>
            </a:r>
            <a:r>
              <a:rPr lang="en-US" sz="2800" b="1" dirty="0">
                <a:solidFill>
                  <a:schemeClr val="bg1"/>
                </a:solidFill>
                <a:latin typeface="+mj-lt"/>
                <a:cs typeface="Calibri"/>
              </a:rPr>
              <a:t>may</a:t>
            </a:r>
            <a:r>
              <a:rPr lang="en-US" sz="2800" b="1" spc="-95" dirty="0">
                <a:solidFill>
                  <a:schemeClr val="bg1"/>
                </a:solidFill>
                <a:latin typeface="+mj-lt"/>
                <a:cs typeface="Calibri"/>
              </a:rPr>
              <a:t> </a:t>
            </a:r>
            <a:r>
              <a:rPr lang="en-US" sz="2800" b="1" spc="-10" dirty="0">
                <a:solidFill>
                  <a:schemeClr val="bg1"/>
                </a:solidFill>
                <a:latin typeface="+mj-lt"/>
                <a:cs typeface="Calibri"/>
              </a:rPr>
              <a:t>oversimplify</a:t>
            </a:r>
            <a:r>
              <a:rPr lang="en-US" sz="2800" b="1" spc="-95" dirty="0">
                <a:solidFill>
                  <a:schemeClr val="bg1"/>
                </a:solidFill>
                <a:latin typeface="+mj-lt"/>
                <a:cs typeface="Calibri"/>
              </a:rPr>
              <a:t> </a:t>
            </a:r>
            <a:r>
              <a:rPr lang="en-US" sz="2800" b="1" dirty="0">
                <a:solidFill>
                  <a:schemeClr val="bg1"/>
                </a:solidFill>
                <a:latin typeface="+mj-lt"/>
                <a:cs typeface="Calibri"/>
              </a:rPr>
              <a:t>the</a:t>
            </a:r>
            <a:r>
              <a:rPr lang="en-US" sz="2800" b="1" spc="-60" dirty="0">
                <a:solidFill>
                  <a:schemeClr val="bg1"/>
                </a:solidFill>
                <a:latin typeface="+mj-lt"/>
                <a:cs typeface="Calibri"/>
              </a:rPr>
              <a:t> </a:t>
            </a:r>
            <a:r>
              <a:rPr lang="en-US" sz="2800" b="1" dirty="0">
                <a:solidFill>
                  <a:schemeClr val="bg1"/>
                </a:solidFill>
                <a:latin typeface="+mj-lt"/>
                <a:cs typeface="Calibri"/>
              </a:rPr>
              <a:t>data,</a:t>
            </a:r>
            <a:r>
              <a:rPr lang="en-US" sz="2800" b="1" spc="-10" dirty="0">
                <a:solidFill>
                  <a:schemeClr val="bg1"/>
                </a:solidFill>
                <a:latin typeface="+mj-lt"/>
                <a:cs typeface="Calibri"/>
              </a:rPr>
              <a:t> </a:t>
            </a:r>
            <a:r>
              <a:rPr lang="en-US" sz="2800" b="1" dirty="0">
                <a:solidFill>
                  <a:schemeClr val="bg1"/>
                </a:solidFill>
                <a:latin typeface="+mj-lt"/>
                <a:cs typeface="Calibri"/>
              </a:rPr>
              <a:t>while</a:t>
            </a:r>
            <a:r>
              <a:rPr lang="en-US" sz="2800" b="1" spc="-65" dirty="0">
                <a:solidFill>
                  <a:schemeClr val="bg1"/>
                </a:solidFill>
                <a:latin typeface="+mj-lt"/>
                <a:cs typeface="Calibri"/>
              </a:rPr>
              <a:t> </a:t>
            </a:r>
            <a:r>
              <a:rPr lang="en-US" sz="2800" b="1" dirty="0">
                <a:solidFill>
                  <a:schemeClr val="bg1"/>
                </a:solidFill>
                <a:latin typeface="+mj-lt"/>
                <a:cs typeface="Calibri"/>
              </a:rPr>
              <a:t>too</a:t>
            </a:r>
            <a:r>
              <a:rPr lang="en-US" sz="2800" b="1" spc="-10" dirty="0">
                <a:solidFill>
                  <a:schemeClr val="bg1"/>
                </a:solidFill>
                <a:latin typeface="+mj-lt"/>
                <a:cs typeface="Calibri"/>
              </a:rPr>
              <a:t> </a:t>
            </a:r>
            <a:r>
              <a:rPr lang="en-US" sz="2800" b="1" dirty="0">
                <a:solidFill>
                  <a:schemeClr val="bg1"/>
                </a:solidFill>
                <a:latin typeface="+mj-lt"/>
                <a:cs typeface="Calibri"/>
              </a:rPr>
              <a:t>many</a:t>
            </a:r>
            <a:r>
              <a:rPr lang="en-US" sz="2800" b="1" spc="-95" dirty="0">
                <a:solidFill>
                  <a:schemeClr val="bg1"/>
                </a:solidFill>
                <a:latin typeface="+mj-lt"/>
                <a:cs typeface="Calibri"/>
              </a:rPr>
              <a:t> </a:t>
            </a:r>
            <a:r>
              <a:rPr lang="en-US" sz="2800" b="1" spc="-25" dirty="0">
                <a:solidFill>
                  <a:schemeClr val="bg1"/>
                </a:solidFill>
                <a:latin typeface="+mj-lt"/>
                <a:cs typeface="Calibri"/>
              </a:rPr>
              <a:t>can </a:t>
            </a:r>
            <a:r>
              <a:rPr lang="en-US" sz="2800" b="1" dirty="0">
                <a:solidFill>
                  <a:schemeClr val="bg1"/>
                </a:solidFill>
                <a:latin typeface="+mj-lt"/>
                <a:cs typeface="Calibri"/>
              </a:rPr>
              <a:t>result</a:t>
            </a:r>
            <a:r>
              <a:rPr lang="en-US" sz="2800" b="1" spc="-65" dirty="0">
                <a:solidFill>
                  <a:schemeClr val="bg1"/>
                </a:solidFill>
                <a:latin typeface="+mj-lt"/>
                <a:cs typeface="Calibri"/>
              </a:rPr>
              <a:t> </a:t>
            </a:r>
            <a:r>
              <a:rPr lang="en-US" sz="2800" b="1" dirty="0">
                <a:solidFill>
                  <a:schemeClr val="bg1"/>
                </a:solidFill>
                <a:latin typeface="+mj-lt"/>
                <a:cs typeface="Calibri"/>
              </a:rPr>
              <a:t>in</a:t>
            </a:r>
            <a:r>
              <a:rPr lang="en-US" sz="2800" b="1" spc="-50" dirty="0">
                <a:solidFill>
                  <a:schemeClr val="bg1"/>
                </a:solidFill>
                <a:latin typeface="+mj-lt"/>
                <a:cs typeface="Calibri"/>
              </a:rPr>
              <a:t> </a:t>
            </a:r>
            <a:r>
              <a:rPr lang="en-US" sz="2800" b="1" spc="-10" dirty="0">
                <a:solidFill>
                  <a:schemeClr val="bg1"/>
                </a:solidFill>
                <a:latin typeface="+mj-lt"/>
                <a:cs typeface="Calibri"/>
              </a:rPr>
              <a:t>overfitting</a:t>
            </a:r>
            <a:r>
              <a:rPr lang="en-US" sz="2800" b="1" spc="-45" dirty="0">
                <a:solidFill>
                  <a:schemeClr val="bg1"/>
                </a:solidFill>
                <a:latin typeface="+mj-lt"/>
                <a:cs typeface="Calibri"/>
              </a:rPr>
              <a:t> </a:t>
            </a:r>
            <a:r>
              <a:rPr lang="en-US" sz="2800" b="1" dirty="0">
                <a:solidFill>
                  <a:schemeClr val="bg1"/>
                </a:solidFill>
                <a:latin typeface="+mj-lt"/>
                <a:cs typeface="Calibri"/>
              </a:rPr>
              <a:t>or</a:t>
            </a:r>
            <a:r>
              <a:rPr lang="en-US" sz="2800" b="1" spc="-35" dirty="0">
                <a:solidFill>
                  <a:schemeClr val="bg1"/>
                </a:solidFill>
                <a:latin typeface="+mj-lt"/>
                <a:cs typeface="Calibri"/>
              </a:rPr>
              <a:t> </a:t>
            </a:r>
            <a:r>
              <a:rPr lang="en-US" sz="2800" b="1" dirty="0">
                <a:solidFill>
                  <a:schemeClr val="bg1"/>
                </a:solidFill>
                <a:latin typeface="+mj-lt"/>
                <a:cs typeface="Calibri"/>
              </a:rPr>
              <a:t>capturing</a:t>
            </a:r>
            <a:r>
              <a:rPr lang="en-US" sz="2800" b="1" spc="-45" dirty="0">
                <a:solidFill>
                  <a:schemeClr val="bg1"/>
                </a:solidFill>
                <a:latin typeface="+mj-lt"/>
                <a:cs typeface="Calibri"/>
              </a:rPr>
              <a:t> </a:t>
            </a:r>
            <a:r>
              <a:rPr lang="en-US" sz="2800" b="1" spc="-10" dirty="0">
                <a:solidFill>
                  <a:schemeClr val="bg1"/>
                </a:solidFill>
                <a:latin typeface="+mj-lt"/>
                <a:cs typeface="Calibri"/>
              </a:rPr>
              <a:t>noise.</a:t>
            </a:r>
            <a:endParaRPr lang="en-US" sz="2800" b="1" dirty="0">
              <a:solidFill>
                <a:schemeClr val="bg1"/>
              </a:solidFill>
              <a:latin typeface="+mj-lt"/>
              <a:cs typeface="Calibri"/>
            </a:endParaRPr>
          </a:p>
          <a:p>
            <a:endParaRPr lang="en-US" sz="4000" b="1" dirty="0">
              <a:solidFill>
                <a:schemeClr val="bg1"/>
              </a:solidFill>
            </a:endParaRPr>
          </a:p>
        </p:txBody>
      </p:sp>
      <p:sp>
        <p:nvSpPr>
          <p:cNvPr id="4" name="TextBox 3">
            <a:extLst>
              <a:ext uri="{FF2B5EF4-FFF2-40B4-BE49-F238E27FC236}">
                <a16:creationId xmlns:a16="http://schemas.microsoft.com/office/drawing/2014/main" id="{DFED6CD5-3993-357C-FCE8-8645252706F1}"/>
              </a:ext>
            </a:extLst>
          </p:cNvPr>
          <p:cNvSpPr txBox="1"/>
          <p:nvPr/>
        </p:nvSpPr>
        <p:spPr>
          <a:xfrm>
            <a:off x="117231" y="4114799"/>
            <a:ext cx="7690337" cy="2308324"/>
          </a:xfrm>
          <a:prstGeom prst="rect">
            <a:avLst/>
          </a:prstGeom>
          <a:noFill/>
        </p:spPr>
        <p:txBody>
          <a:bodyPr wrap="square" rtlCol="0">
            <a:spAutoFit/>
          </a:bodyPr>
          <a:lstStyle/>
          <a:p>
            <a:r>
              <a:rPr lang="en-US" sz="2800" dirty="0">
                <a:solidFill>
                  <a:schemeClr val="bg1"/>
                </a:solidFill>
                <a:latin typeface="+mj-lt"/>
              </a:rPr>
              <a:t>2 : </a:t>
            </a:r>
            <a:r>
              <a:rPr lang="en-US" sz="2800" b="1" dirty="0">
                <a:solidFill>
                  <a:schemeClr val="bg1"/>
                </a:solidFill>
                <a:latin typeface="+mj-lt"/>
              </a:rPr>
              <a:t>Different features have vastly different scales (e.g., Birth Rate vs. GDP). </a:t>
            </a:r>
            <a:r>
              <a:rPr lang="en-US" sz="2800" b="1" dirty="0" err="1">
                <a:solidFill>
                  <a:schemeClr val="bg1"/>
                </a:solidFill>
                <a:latin typeface="+mj-lt"/>
              </a:rPr>
              <a:t>KMeans</a:t>
            </a:r>
            <a:r>
              <a:rPr lang="en-US" sz="2800" b="1" dirty="0">
                <a:solidFill>
                  <a:schemeClr val="bg1"/>
                </a:solidFill>
                <a:latin typeface="+mj-lt"/>
              </a:rPr>
              <a:t> </a:t>
            </a:r>
            <a:r>
              <a:rPr lang="en-US" sz="2800" b="1" dirty="0">
                <a:solidFill>
                  <a:schemeClr val="bg1"/>
                </a:solidFill>
                <a:latin typeface="+mj-lt"/>
                <a:ea typeface="Calibri" panose="020F0502020204030204" pitchFamily="34" charset="0"/>
                <a:cs typeface="Calibri" panose="020F0502020204030204" pitchFamily="34" charset="0"/>
              </a:rPr>
              <a:t>clustering</a:t>
            </a:r>
            <a:r>
              <a:rPr lang="en-US" sz="2800" b="1" dirty="0">
                <a:solidFill>
                  <a:schemeClr val="bg1"/>
                </a:solidFill>
                <a:latin typeface="+mj-lt"/>
              </a:rPr>
              <a:t> is sensitive to feature scales, which can lead to biased clustering.</a:t>
            </a:r>
          </a:p>
          <a:p>
            <a:endParaRPr lang="en-US" sz="3200" dirty="0"/>
          </a:p>
        </p:txBody>
      </p:sp>
    </p:spTree>
    <p:extLst>
      <p:ext uri="{BB962C8B-B14F-4D97-AF65-F5344CB8AC3E}">
        <p14:creationId xmlns:p14="http://schemas.microsoft.com/office/powerpoint/2010/main" val="83013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16"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484" name="Google Shape;484;p16"/>
          <p:cNvSpPr/>
          <p:nvPr/>
        </p:nvSpPr>
        <p:spPr>
          <a:xfrm>
            <a:off x="6151602" y="522565"/>
            <a:ext cx="6381036" cy="475178"/>
          </a:xfrm>
          <a:prstGeom prst="rect">
            <a:avLst/>
          </a:prstGeom>
          <a:noFill/>
          <a:ln>
            <a:noFill/>
          </a:ln>
        </p:spPr>
        <p:txBody>
          <a:bodyPr spcFirstLastPara="1" wrap="square" lIns="0" tIns="0" rIns="0" bIns="0" anchor="t" anchorCtr="0">
            <a:noAutofit/>
          </a:bodyPr>
          <a:lstStyle/>
          <a:p>
            <a:pPr marL="0" marR="0" lvl="0" indent="0" algn="l" rtl="0">
              <a:lnSpc>
                <a:spcPct val="125423"/>
              </a:lnSpc>
              <a:spcBef>
                <a:spcPts val="0"/>
              </a:spcBef>
              <a:spcAft>
                <a:spcPts val="0"/>
              </a:spcAft>
              <a:buClr>
                <a:srgbClr val="F2E782"/>
              </a:buClr>
              <a:buSzPts val="2950"/>
              <a:buFont typeface="Prata"/>
              <a:buNone/>
            </a:pPr>
            <a:r>
              <a:rPr lang="en-US" sz="2950" b="0" i="0" u="none" strike="noStrike" cap="none">
                <a:solidFill>
                  <a:srgbClr val="F2E782"/>
                </a:solidFill>
                <a:latin typeface="Prata"/>
                <a:ea typeface="Prata"/>
                <a:cs typeface="Prata"/>
                <a:sym typeface="Prata"/>
              </a:rPr>
              <a:t>Conclusions and Future Directions</a:t>
            </a:r>
            <a:endParaRPr sz="2950" b="0" i="0" u="none" strike="noStrike" cap="none"/>
          </a:p>
        </p:txBody>
      </p:sp>
      <p:pic>
        <p:nvPicPr>
          <p:cNvPr id="485" name="Google Shape;485;p16" descr="preencoded.png"/>
          <p:cNvPicPr preferRelativeResize="0"/>
          <p:nvPr/>
        </p:nvPicPr>
        <p:blipFill rotWithShape="1">
          <a:blip r:embed="rId4">
            <a:alphaModFix/>
          </a:blip>
          <a:srcRect/>
          <a:stretch/>
        </p:blipFill>
        <p:spPr>
          <a:xfrm>
            <a:off x="6151602" y="1211461"/>
            <a:ext cx="475059" cy="475059"/>
          </a:xfrm>
          <a:prstGeom prst="rect">
            <a:avLst/>
          </a:prstGeom>
          <a:noFill/>
          <a:ln>
            <a:noFill/>
          </a:ln>
        </p:spPr>
      </p:pic>
      <p:sp>
        <p:nvSpPr>
          <p:cNvPr id="486" name="Google Shape;486;p16"/>
          <p:cNvSpPr/>
          <p:nvPr/>
        </p:nvSpPr>
        <p:spPr>
          <a:xfrm>
            <a:off x="6151602" y="1876544"/>
            <a:ext cx="2375773" cy="296823"/>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CFCBBF"/>
              </a:buClr>
              <a:buSzPts val="1850"/>
              <a:buFont typeface="Prata"/>
              <a:buNone/>
            </a:pPr>
            <a:r>
              <a:rPr lang="en-US" sz="1850" b="0" i="0" u="none" strike="noStrike" cap="none">
                <a:solidFill>
                  <a:srgbClr val="CFCBBF"/>
                </a:solidFill>
                <a:latin typeface="Prata"/>
                <a:ea typeface="Prata"/>
                <a:cs typeface="Prata"/>
                <a:sym typeface="Prata"/>
              </a:rPr>
              <a:t>Expanding Scope</a:t>
            </a:r>
            <a:endParaRPr sz="1850" b="0" i="0" u="none" strike="noStrike" cap="none"/>
          </a:p>
        </p:txBody>
      </p:sp>
      <p:sp>
        <p:nvSpPr>
          <p:cNvPr id="487" name="Google Shape;487;p16"/>
          <p:cNvSpPr/>
          <p:nvPr/>
        </p:nvSpPr>
        <p:spPr>
          <a:xfrm>
            <a:off x="6151602" y="2287310"/>
            <a:ext cx="7813596" cy="607933"/>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CFCBBF"/>
              </a:buClr>
              <a:buSzPts val="1450"/>
              <a:buFont typeface="Raleway"/>
              <a:buNone/>
            </a:pPr>
            <a:r>
              <a:rPr lang="en-US" sz="1450" b="0" i="0" u="none" strike="noStrike" cap="none">
                <a:solidFill>
                  <a:srgbClr val="CFCBBF"/>
                </a:solidFill>
                <a:latin typeface="Raleway"/>
                <a:ea typeface="Raleway"/>
                <a:cs typeface="Raleway"/>
                <a:sym typeface="Raleway"/>
              </a:rPr>
              <a:t>Explore the potential to apply clustering techniques to a wider range of development data, including environmental and social indicators.</a:t>
            </a:r>
            <a:endParaRPr sz="1450" b="0" i="0" u="none" strike="noStrike" cap="none"/>
          </a:p>
        </p:txBody>
      </p:sp>
      <p:pic>
        <p:nvPicPr>
          <p:cNvPr id="488" name="Google Shape;488;p16" descr="preencoded.png"/>
          <p:cNvPicPr preferRelativeResize="0"/>
          <p:nvPr/>
        </p:nvPicPr>
        <p:blipFill rotWithShape="1">
          <a:blip r:embed="rId5">
            <a:alphaModFix/>
          </a:blip>
          <a:srcRect/>
          <a:stretch/>
        </p:blipFill>
        <p:spPr>
          <a:xfrm>
            <a:off x="6151602" y="3465314"/>
            <a:ext cx="475059" cy="475059"/>
          </a:xfrm>
          <a:prstGeom prst="rect">
            <a:avLst/>
          </a:prstGeom>
          <a:noFill/>
          <a:ln>
            <a:noFill/>
          </a:ln>
        </p:spPr>
      </p:pic>
      <p:sp>
        <p:nvSpPr>
          <p:cNvPr id="489" name="Google Shape;489;p16"/>
          <p:cNvSpPr/>
          <p:nvPr/>
        </p:nvSpPr>
        <p:spPr>
          <a:xfrm>
            <a:off x="6151602" y="4130397"/>
            <a:ext cx="3327559" cy="296823"/>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CFCBBF"/>
              </a:buClr>
              <a:buSzPts val="1850"/>
              <a:buFont typeface="Prata"/>
              <a:buNone/>
            </a:pPr>
            <a:r>
              <a:rPr lang="en-US" sz="1850" b="0" i="0" u="none" strike="noStrike" cap="none">
                <a:solidFill>
                  <a:srgbClr val="CFCBBF"/>
                </a:solidFill>
                <a:latin typeface="Prata"/>
                <a:ea typeface="Prata"/>
                <a:cs typeface="Prata"/>
                <a:sym typeface="Prata"/>
              </a:rPr>
              <a:t>Interdisciplinary Approaches</a:t>
            </a:r>
            <a:endParaRPr sz="1850" b="0" i="0" u="none" strike="noStrike" cap="none"/>
          </a:p>
        </p:txBody>
      </p:sp>
      <p:sp>
        <p:nvSpPr>
          <p:cNvPr id="490" name="Google Shape;490;p16"/>
          <p:cNvSpPr/>
          <p:nvPr/>
        </p:nvSpPr>
        <p:spPr>
          <a:xfrm>
            <a:off x="6151602" y="4541163"/>
            <a:ext cx="7813596" cy="911900"/>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CFCBBF"/>
              </a:buClr>
              <a:buSzPts val="1450"/>
              <a:buFont typeface="Raleway"/>
              <a:buNone/>
            </a:pPr>
            <a:r>
              <a:rPr lang="en-US" sz="1450" b="0" i="0" u="none" strike="noStrike" cap="none">
                <a:solidFill>
                  <a:srgbClr val="CFCBBF"/>
                </a:solidFill>
                <a:latin typeface="Raleway"/>
                <a:ea typeface="Raleway"/>
                <a:cs typeface="Raleway"/>
                <a:sym typeface="Raleway"/>
              </a:rPr>
              <a:t>Foster collaboration with experts in fields like economics, political science, and sustainable development to enhance the interpretability and impact of the clustering insights.</a:t>
            </a:r>
            <a:endParaRPr sz="1450" b="0" i="0" u="none" strike="noStrike" cap="none"/>
          </a:p>
        </p:txBody>
      </p:sp>
      <p:pic>
        <p:nvPicPr>
          <p:cNvPr id="491" name="Google Shape;491;p16" descr="preencoded.png"/>
          <p:cNvPicPr preferRelativeResize="0"/>
          <p:nvPr/>
        </p:nvPicPr>
        <p:blipFill rotWithShape="1">
          <a:blip r:embed="rId6">
            <a:alphaModFix/>
          </a:blip>
          <a:srcRect/>
          <a:stretch/>
        </p:blipFill>
        <p:spPr>
          <a:xfrm>
            <a:off x="6151602" y="6023134"/>
            <a:ext cx="475059" cy="475059"/>
          </a:xfrm>
          <a:prstGeom prst="rect">
            <a:avLst/>
          </a:prstGeom>
          <a:noFill/>
          <a:ln>
            <a:noFill/>
          </a:ln>
        </p:spPr>
      </p:pic>
      <p:sp>
        <p:nvSpPr>
          <p:cNvPr id="492" name="Google Shape;492;p16"/>
          <p:cNvSpPr/>
          <p:nvPr/>
        </p:nvSpPr>
        <p:spPr>
          <a:xfrm>
            <a:off x="6151602" y="6688217"/>
            <a:ext cx="2955369" cy="296823"/>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CFCBBF"/>
              </a:buClr>
              <a:buSzPts val="1850"/>
              <a:buFont typeface="Prata"/>
              <a:buNone/>
            </a:pPr>
            <a:r>
              <a:rPr lang="en-US" sz="1850" b="0" i="0" u="none" strike="noStrike" cap="none">
                <a:solidFill>
                  <a:srgbClr val="CFCBBF"/>
                </a:solidFill>
                <a:latin typeface="Prata"/>
                <a:ea typeface="Prata"/>
                <a:cs typeface="Prata"/>
                <a:sym typeface="Prata"/>
              </a:rPr>
              <a:t>Advancing Methodologies</a:t>
            </a:r>
            <a:endParaRPr sz="1850" b="0" i="0" u="none" strike="noStrike" cap="none"/>
          </a:p>
        </p:txBody>
      </p:sp>
      <p:sp>
        <p:nvSpPr>
          <p:cNvPr id="493" name="Google Shape;493;p16"/>
          <p:cNvSpPr/>
          <p:nvPr/>
        </p:nvSpPr>
        <p:spPr>
          <a:xfrm>
            <a:off x="6151602" y="7098983"/>
            <a:ext cx="7813596" cy="607933"/>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CFCBBF"/>
              </a:buClr>
              <a:buSzPts val="1450"/>
              <a:buFont typeface="Raleway"/>
              <a:buNone/>
            </a:pPr>
            <a:r>
              <a:rPr lang="en-US" sz="1450" b="0" i="0" u="none" strike="noStrike" cap="none">
                <a:solidFill>
                  <a:srgbClr val="CFCBBF"/>
                </a:solidFill>
                <a:latin typeface="Raleway"/>
                <a:ea typeface="Raleway"/>
                <a:cs typeface="Raleway"/>
                <a:sym typeface="Raleway"/>
              </a:rPr>
              <a:t>Investigate new clustering algorithms and techniques that can better capture the complex, multidimensional nature of global development.</a:t>
            </a:r>
            <a:endParaRPr sz="145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2"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93" name="Google Shape;93;p2"/>
          <p:cNvSpPr/>
          <p:nvPr/>
        </p:nvSpPr>
        <p:spPr>
          <a:xfrm>
            <a:off x="793790" y="1188721"/>
            <a:ext cx="5336977" cy="899160"/>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F2E782"/>
              </a:buClr>
              <a:buSzPts val="3550"/>
              <a:buFont typeface="Prata"/>
              <a:buNone/>
            </a:pPr>
            <a:r>
              <a:rPr lang="en-US" sz="3550" b="0" i="0" u="none" strike="noStrike" cap="none" dirty="0">
                <a:solidFill>
                  <a:srgbClr val="F2E782"/>
                </a:solidFill>
                <a:latin typeface="Prata"/>
                <a:ea typeface="Prata"/>
                <a:cs typeface="Prata"/>
                <a:sym typeface="Prata"/>
              </a:rPr>
              <a:t>Shared Vision and Goals</a:t>
            </a:r>
            <a:endParaRPr sz="3550" b="0" i="0" u="none" strike="noStrike" cap="none" dirty="0"/>
          </a:p>
        </p:txBody>
      </p:sp>
      <p:sp>
        <p:nvSpPr>
          <p:cNvPr id="94" name="Google Shape;94;p2"/>
          <p:cNvSpPr/>
          <p:nvPr/>
        </p:nvSpPr>
        <p:spPr>
          <a:xfrm>
            <a:off x="793790" y="2167177"/>
            <a:ext cx="4403050" cy="74366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2E782"/>
              </a:buClr>
              <a:buSzPts val="2200"/>
              <a:buFont typeface="Prata"/>
              <a:buNone/>
            </a:pPr>
            <a:r>
              <a:rPr lang="en-US" sz="3200" b="0" i="0" u="none" strike="noStrike" cap="none" dirty="0">
                <a:solidFill>
                  <a:srgbClr val="F2E782"/>
                </a:solidFill>
                <a:latin typeface="Prata"/>
                <a:ea typeface="Prata"/>
                <a:cs typeface="Prata"/>
                <a:sym typeface="Prata"/>
              </a:rPr>
              <a:t>Team members:</a:t>
            </a:r>
            <a:endParaRPr sz="3200" b="0" i="0" u="none" strike="noStrike" cap="none" dirty="0"/>
          </a:p>
        </p:txBody>
      </p:sp>
      <p:sp>
        <p:nvSpPr>
          <p:cNvPr id="95" name="Google Shape;95;p2"/>
          <p:cNvSpPr/>
          <p:nvPr/>
        </p:nvSpPr>
        <p:spPr>
          <a:xfrm>
            <a:off x="793790" y="2986920"/>
            <a:ext cx="7556421" cy="664369"/>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FCBBF"/>
              </a:buClr>
              <a:buSzPts val="1750"/>
              <a:buFont typeface="Raleway"/>
              <a:buChar char="•"/>
            </a:pPr>
            <a:r>
              <a:rPr lang="en-US" sz="2000" b="1" i="0" u="none" strike="noStrike" cap="none" dirty="0">
                <a:solidFill>
                  <a:schemeClr val="bg1"/>
                </a:solidFill>
              </a:rPr>
              <a:t>Vikraj Shambhu</a:t>
            </a:r>
          </a:p>
        </p:txBody>
      </p:sp>
      <p:sp>
        <p:nvSpPr>
          <p:cNvPr id="96" name="Google Shape;96;p2"/>
          <p:cNvSpPr/>
          <p:nvPr/>
        </p:nvSpPr>
        <p:spPr>
          <a:xfrm>
            <a:off x="793790" y="3651289"/>
            <a:ext cx="7556421" cy="463511"/>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FCBBF"/>
              </a:buClr>
              <a:buSzPts val="1750"/>
              <a:buFont typeface="Raleway"/>
              <a:buChar char="•"/>
            </a:pPr>
            <a:r>
              <a:rPr lang="en-US" sz="2000" b="1" dirty="0">
                <a:solidFill>
                  <a:schemeClr val="bg1"/>
                </a:solidFill>
                <a:latin typeface="Raleway"/>
                <a:sym typeface="Raleway"/>
              </a:rPr>
              <a:t> Shaikh </a:t>
            </a:r>
            <a:r>
              <a:rPr lang="en-US" sz="2000" b="1" dirty="0" err="1">
                <a:solidFill>
                  <a:schemeClr val="bg1"/>
                </a:solidFill>
                <a:latin typeface="Raleway"/>
                <a:sym typeface="Raleway"/>
              </a:rPr>
              <a:t>Banisha</a:t>
            </a:r>
            <a:r>
              <a:rPr lang="en-US" sz="2000" b="1" dirty="0">
                <a:solidFill>
                  <a:schemeClr val="bg1"/>
                </a:solidFill>
                <a:latin typeface="Raleway"/>
                <a:sym typeface="Raleway"/>
              </a:rPr>
              <a:t> Begum </a:t>
            </a:r>
            <a:endParaRPr lang="en-US" sz="2000" b="1" i="0" u="none" strike="noStrike" cap="none" dirty="0">
              <a:solidFill>
                <a:schemeClr val="bg1"/>
              </a:solidFill>
            </a:endParaRPr>
          </a:p>
        </p:txBody>
      </p:sp>
      <p:sp>
        <p:nvSpPr>
          <p:cNvPr id="97" name="Google Shape;97;p2"/>
          <p:cNvSpPr/>
          <p:nvPr/>
        </p:nvSpPr>
        <p:spPr>
          <a:xfrm>
            <a:off x="793790" y="4315658"/>
            <a:ext cx="7556421" cy="503635"/>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FCBBF"/>
              </a:buClr>
              <a:buSzPts val="1750"/>
              <a:buFont typeface="Raleway"/>
              <a:buChar char="•"/>
            </a:pPr>
            <a:r>
              <a:rPr lang="en-US" sz="2000" b="1" dirty="0">
                <a:solidFill>
                  <a:schemeClr val="bg1"/>
                </a:solidFill>
                <a:latin typeface="Raleway"/>
                <a:sym typeface="Raleway"/>
              </a:rPr>
              <a:t>Shashank Patil </a:t>
            </a:r>
            <a:endParaRPr lang="en-US" sz="2000" b="1" i="0" u="none" strike="noStrike" cap="none" dirty="0">
              <a:solidFill>
                <a:schemeClr val="bg1"/>
              </a:solidFill>
            </a:endParaRPr>
          </a:p>
        </p:txBody>
      </p:sp>
      <p:sp>
        <p:nvSpPr>
          <p:cNvPr id="98" name="Google Shape;98;p2"/>
          <p:cNvSpPr/>
          <p:nvPr/>
        </p:nvSpPr>
        <p:spPr>
          <a:xfrm>
            <a:off x="793790" y="4898588"/>
            <a:ext cx="7556421"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FCBBF"/>
              </a:buClr>
              <a:buSzPts val="1750"/>
              <a:buFont typeface="Raleway"/>
              <a:buChar char="•"/>
            </a:pPr>
            <a:r>
              <a:rPr lang="en-US" sz="2000" b="1" dirty="0">
                <a:solidFill>
                  <a:schemeClr val="bg1"/>
                </a:solidFill>
                <a:latin typeface="+mj-lt"/>
                <a:sym typeface="Raleway"/>
              </a:rPr>
              <a:t>Unnati </a:t>
            </a:r>
            <a:r>
              <a:rPr lang="en-US" sz="2000" b="1" dirty="0" err="1">
                <a:solidFill>
                  <a:schemeClr val="bg1"/>
                </a:solidFill>
                <a:latin typeface="+mj-lt"/>
                <a:sym typeface="Raleway"/>
              </a:rPr>
              <a:t>kalmase</a:t>
            </a:r>
            <a:r>
              <a:rPr lang="en-US" sz="2000" b="1" dirty="0">
                <a:solidFill>
                  <a:schemeClr val="bg1"/>
                </a:solidFill>
                <a:latin typeface="+mj-lt"/>
                <a:sym typeface="Raleway"/>
              </a:rPr>
              <a:t> </a:t>
            </a:r>
            <a:endParaRPr sz="2000" b="1" i="0" u="none" strike="noStrike" cap="none" dirty="0">
              <a:solidFill>
                <a:schemeClr val="bg1"/>
              </a:solidFill>
              <a:latin typeface="+mj-lt"/>
            </a:endParaRPr>
          </a:p>
        </p:txBody>
      </p:sp>
      <p:sp>
        <p:nvSpPr>
          <p:cNvPr id="99" name="Google Shape;99;p2"/>
          <p:cNvSpPr/>
          <p:nvPr/>
        </p:nvSpPr>
        <p:spPr>
          <a:xfrm>
            <a:off x="793790" y="5516880"/>
            <a:ext cx="7556421" cy="868442"/>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FCBBF"/>
              </a:buClr>
              <a:buSzPts val="1750"/>
              <a:buFont typeface="Raleway"/>
              <a:buChar char="•"/>
            </a:pPr>
            <a:r>
              <a:rPr lang="en-US" sz="2000" b="1" dirty="0">
                <a:solidFill>
                  <a:schemeClr val="bg1"/>
                </a:solidFill>
                <a:latin typeface="+mn-lt"/>
                <a:sym typeface="Raleway"/>
              </a:rPr>
              <a:t>Pranjal </a:t>
            </a:r>
            <a:r>
              <a:rPr lang="en-US" sz="2000" b="1" dirty="0" err="1">
                <a:solidFill>
                  <a:schemeClr val="bg1"/>
                </a:solidFill>
                <a:latin typeface="+mn-lt"/>
                <a:sym typeface="Raleway"/>
              </a:rPr>
              <a:t>Shobhnath</a:t>
            </a:r>
            <a:r>
              <a:rPr lang="en-US" sz="2000" b="1" dirty="0">
                <a:solidFill>
                  <a:schemeClr val="bg1"/>
                </a:solidFill>
                <a:latin typeface="+mn-lt"/>
                <a:sym typeface="Raleway"/>
              </a:rPr>
              <a:t> Yadav </a:t>
            </a:r>
            <a:endParaRPr lang="en-US" sz="2000" b="1" i="0" u="none" strike="noStrike" cap="none" dirty="0">
              <a:solidFill>
                <a:schemeClr val="bg1"/>
              </a:solidFill>
              <a:latin typeface="+mn-lt"/>
            </a:endParaRPr>
          </a:p>
        </p:txBody>
      </p:sp>
      <p:sp>
        <p:nvSpPr>
          <p:cNvPr id="100" name="Google Shape;100;p2"/>
          <p:cNvSpPr/>
          <p:nvPr/>
        </p:nvSpPr>
        <p:spPr>
          <a:xfrm>
            <a:off x="793790" y="6187440"/>
            <a:ext cx="7556421" cy="1356360"/>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FCBBF"/>
              </a:buClr>
              <a:buSzPts val="1750"/>
              <a:buFont typeface="Raleway"/>
              <a:buChar char="•"/>
            </a:pPr>
            <a:r>
              <a:rPr lang="en-US" sz="2000" b="1" dirty="0">
                <a:solidFill>
                  <a:schemeClr val="bg1"/>
                </a:solidFill>
                <a:latin typeface="+mn-lt"/>
                <a:sym typeface="Raleway"/>
              </a:rPr>
              <a:t>Sanchit Dattatray  </a:t>
            </a:r>
            <a:r>
              <a:rPr lang="en-US" sz="2000" b="1" dirty="0" err="1">
                <a:solidFill>
                  <a:schemeClr val="bg1"/>
                </a:solidFill>
                <a:latin typeface="+mn-lt"/>
                <a:sym typeface="Raleway"/>
              </a:rPr>
              <a:t>Dakle</a:t>
            </a:r>
            <a:r>
              <a:rPr lang="en-US" sz="2000" b="1" dirty="0">
                <a:solidFill>
                  <a:schemeClr val="bg1"/>
                </a:solidFill>
                <a:latin typeface="+mn-lt"/>
                <a:sym typeface="Raleway"/>
              </a:rPr>
              <a:t> </a:t>
            </a:r>
            <a:endParaRPr lang="en-US" sz="2000" b="1" i="0" u="none" strike="noStrike" cap="none" dirty="0">
              <a:solidFill>
                <a:schemeClr val="bg1"/>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17"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500" name="Google Shape;500;p17"/>
          <p:cNvSpPr/>
          <p:nvPr/>
        </p:nvSpPr>
        <p:spPr>
          <a:xfrm>
            <a:off x="793790" y="3227427"/>
            <a:ext cx="5670590"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2E782"/>
              </a:buClr>
              <a:buSzPts val="4450"/>
              <a:buFont typeface="Prata"/>
              <a:buNone/>
            </a:pPr>
            <a:r>
              <a:rPr lang="en-US" sz="4450" b="0" i="0" u="none" strike="noStrike" cap="none">
                <a:solidFill>
                  <a:srgbClr val="F2E782"/>
                </a:solidFill>
                <a:latin typeface="Prata"/>
                <a:ea typeface="Prata"/>
                <a:cs typeface="Prata"/>
                <a:sym typeface="Prata"/>
              </a:rPr>
              <a:t>Thank You</a:t>
            </a:r>
            <a:endParaRPr sz="4450" b="0" i="0" u="none" strike="noStrike" cap="none"/>
          </a:p>
        </p:txBody>
      </p:sp>
      <p:sp>
        <p:nvSpPr>
          <p:cNvPr id="501" name="Google Shape;501;p17"/>
          <p:cNvSpPr/>
          <p:nvPr/>
        </p:nvSpPr>
        <p:spPr>
          <a:xfrm>
            <a:off x="793790" y="4276368"/>
            <a:ext cx="755642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We believe this research holds significant potential for informing global development strategies.</a:t>
            </a:r>
            <a:endParaRPr sz="175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p:nvPr/>
        </p:nvSpPr>
        <p:spPr>
          <a:xfrm>
            <a:off x="793790" y="1286947"/>
            <a:ext cx="13042821" cy="1133951"/>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F2E782"/>
              </a:buClr>
              <a:buSzPts val="3550"/>
              <a:buFont typeface="Prata"/>
              <a:buNone/>
            </a:pPr>
            <a:r>
              <a:rPr lang="en-US" sz="3550" b="0" i="0" u="none" strike="noStrike" cap="none">
                <a:solidFill>
                  <a:srgbClr val="F2E782"/>
                </a:solidFill>
                <a:latin typeface="Prata"/>
                <a:ea typeface="Prata"/>
                <a:cs typeface="Prata"/>
                <a:sym typeface="Prata"/>
              </a:rPr>
              <a:t>Objective and Introduction to Global Development Measurements</a:t>
            </a:r>
            <a:endParaRPr sz="3550" b="0" i="0" u="none" strike="noStrike" cap="none"/>
          </a:p>
        </p:txBody>
      </p:sp>
      <p:sp>
        <p:nvSpPr>
          <p:cNvPr id="107" name="Google Shape;107;p3"/>
          <p:cNvSpPr/>
          <p:nvPr/>
        </p:nvSpPr>
        <p:spPr>
          <a:xfrm>
            <a:off x="793790" y="2676049"/>
            <a:ext cx="13042821" cy="453509"/>
          </a:xfrm>
          <a:prstGeom prst="rect">
            <a:avLst/>
          </a:prstGeom>
          <a:noFill/>
          <a:ln>
            <a:noFill/>
          </a:ln>
        </p:spPr>
        <p:txBody>
          <a:bodyPr spcFirstLastPara="1" wrap="square" lIns="0" tIns="0" rIns="0" bIns="0" anchor="t" anchorCtr="0">
            <a:noAutofit/>
          </a:bodyPr>
          <a:lstStyle/>
          <a:p>
            <a:pPr marL="0" marR="0" lvl="0" indent="0" algn="l" rtl="0">
              <a:lnSpc>
                <a:spcPct val="161363"/>
              </a:lnSpc>
              <a:spcBef>
                <a:spcPts val="0"/>
              </a:spcBef>
              <a:spcAft>
                <a:spcPts val="0"/>
              </a:spcAft>
              <a:buClr>
                <a:srgbClr val="CFCBBF"/>
              </a:buClr>
              <a:buSzPts val="2200"/>
              <a:buFont typeface="Raleway"/>
              <a:buNone/>
            </a:pPr>
            <a:r>
              <a:rPr lang="en-US" sz="2200" b="1" i="0" u="none" strike="noStrike" cap="none">
                <a:solidFill>
                  <a:srgbClr val="CFCBBF"/>
                </a:solidFill>
                <a:latin typeface="Raleway"/>
                <a:ea typeface="Raleway"/>
                <a:cs typeface="Raleway"/>
                <a:sym typeface="Raleway"/>
              </a:rPr>
              <a:t>Business Objective: </a:t>
            </a:r>
            <a:r>
              <a:rPr lang="en-US" sz="2200" b="0" i="0" u="none" strike="noStrike" cap="none">
                <a:solidFill>
                  <a:srgbClr val="CFCBBF"/>
                </a:solidFill>
                <a:latin typeface="Raleway"/>
                <a:ea typeface="Raleway"/>
                <a:cs typeface="Raleway"/>
                <a:sym typeface="Raleway"/>
              </a:rPr>
              <a:t>Creating clusters on global development measurement dataset.</a:t>
            </a:r>
            <a:endParaRPr sz="2200" b="0" i="0" u="none" strike="noStrike" cap="none"/>
          </a:p>
        </p:txBody>
      </p:sp>
      <p:sp>
        <p:nvSpPr>
          <p:cNvPr id="108" name="Google Shape;108;p3"/>
          <p:cNvSpPr/>
          <p:nvPr/>
        </p:nvSpPr>
        <p:spPr>
          <a:xfrm>
            <a:off x="793790" y="3384709"/>
            <a:ext cx="13042821" cy="907018"/>
          </a:xfrm>
          <a:prstGeom prst="rect">
            <a:avLst/>
          </a:prstGeom>
          <a:noFill/>
          <a:ln>
            <a:noFill/>
          </a:ln>
        </p:spPr>
        <p:txBody>
          <a:bodyPr spcFirstLastPara="1" wrap="square" lIns="0" tIns="0" rIns="0" bIns="0" anchor="t" anchorCtr="0">
            <a:noAutofit/>
          </a:bodyPr>
          <a:lstStyle/>
          <a:p>
            <a:pPr marL="0" marR="0" lvl="0" indent="0" algn="l" rtl="0">
              <a:lnSpc>
                <a:spcPct val="161363"/>
              </a:lnSpc>
              <a:spcBef>
                <a:spcPts val="0"/>
              </a:spcBef>
              <a:spcAft>
                <a:spcPts val="0"/>
              </a:spcAft>
              <a:buClr>
                <a:srgbClr val="CFCBBF"/>
              </a:buClr>
              <a:buSzPts val="2200"/>
              <a:buFont typeface="Raleway"/>
              <a:buNone/>
            </a:pPr>
            <a:r>
              <a:rPr lang="en-US" sz="2200" b="1" i="0" u="none" strike="noStrike" cap="none">
                <a:solidFill>
                  <a:srgbClr val="CFCBBF"/>
                </a:solidFill>
                <a:latin typeface="Raleway"/>
                <a:ea typeface="Raleway"/>
                <a:cs typeface="Raleway"/>
                <a:sym typeface="Raleway"/>
              </a:rPr>
              <a:t>Aim: </a:t>
            </a:r>
            <a:r>
              <a:rPr lang="en-US" sz="2200" b="0" i="0" u="none" strike="noStrike" cap="none">
                <a:solidFill>
                  <a:srgbClr val="CFCBBF"/>
                </a:solidFill>
                <a:latin typeface="Raleway"/>
                <a:ea typeface="Raleway"/>
                <a:cs typeface="Raleway"/>
                <a:sym typeface="Raleway"/>
              </a:rPr>
              <a:t>The objective of the analysis is to form clusters based on the given global development measurement data.</a:t>
            </a:r>
            <a:endParaRPr sz="2200" b="0" i="0" u="none" strike="noStrike" cap="none"/>
          </a:p>
        </p:txBody>
      </p:sp>
      <p:sp>
        <p:nvSpPr>
          <p:cNvPr id="109" name="Google Shape;109;p3"/>
          <p:cNvSpPr/>
          <p:nvPr/>
        </p:nvSpPr>
        <p:spPr>
          <a:xfrm>
            <a:off x="793790" y="4546878"/>
            <a:ext cx="4196358" cy="2395657"/>
          </a:xfrm>
          <a:prstGeom prst="roundRect">
            <a:avLst>
              <a:gd name="adj" fmla="val 1420"/>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20604" y="4773692"/>
            <a:ext cx="2877622"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200"/>
              <a:buFont typeface="Prata"/>
              <a:buNone/>
            </a:pPr>
            <a:r>
              <a:rPr lang="en-US" sz="2200" b="0" i="0" u="none" strike="noStrike" cap="none">
                <a:solidFill>
                  <a:srgbClr val="CFCBBF"/>
                </a:solidFill>
                <a:latin typeface="Prata"/>
                <a:ea typeface="Prata"/>
                <a:cs typeface="Prata"/>
                <a:sym typeface="Prata"/>
              </a:rPr>
              <a:t>Comprehensive Data</a:t>
            </a:r>
            <a:endParaRPr sz="2200" b="0" i="0" u="none" strike="noStrike" cap="none"/>
          </a:p>
        </p:txBody>
      </p:sp>
      <p:sp>
        <p:nvSpPr>
          <p:cNvPr id="111" name="Google Shape;111;p3"/>
          <p:cNvSpPr/>
          <p:nvPr/>
        </p:nvSpPr>
        <p:spPr>
          <a:xfrm>
            <a:off x="1020604" y="5264110"/>
            <a:ext cx="3742730"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Global development data covers a wide range of economic, social, and environmental indicators for countries worldwide.</a:t>
            </a:r>
            <a:endParaRPr sz="1750" b="0" i="0" u="none" strike="noStrike" cap="none"/>
          </a:p>
        </p:txBody>
      </p:sp>
      <p:sp>
        <p:nvSpPr>
          <p:cNvPr id="112" name="Google Shape;112;p3"/>
          <p:cNvSpPr/>
          <p:nvPr/>
        </p:nvSpPr>
        <p:spPr>
          <a:xfrm>
            <a:off x="5216962" y="4546878"/>
            <a:ext cx="4196358" cy="2395657"/>
          </a:xfrm>
          <a:prstGeom prst="roundRect">
            <a:avLst>
              <a:gd name="adj" fmla="val 1420"/>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443776" y="4773692"/>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200"/>
              <a:buFont typeface="Prata"/>
              <a:buNone/>
            </a:pPr>
            <a:r>
              <a:rPr lang="en-US" sz="2200" b="0" i="0" u="none" strike="noStrike" cap="none">
                <a:solidFill>
                  <a:srgbClr val="CFCBBF"/>
                </a:solidFill>
                <a:latin typeface="Prata"/>
                <a:ea typeface="Prata"/>
                <a:cs typeface="Prata"/>
                <a:sym typeface="Prata"/>
              </a:rPr>
              <a:t>Uncovering Patterns</a:t>
            </a:r>
            <a:endParaRPr sz="2200" b="0" i="0" u="none" strike="noStrike" cap="none"/>
          </a:p>
        </p:txBody>
      </p:sp>
      <p:sp>
        <p:nvSpPr>
          <p:cNvPr id="114" name="Google Shape;114;p3"/>
          <p:cNvSpPr/>
          <p:nvPr/>
        </p:nvSpPr>
        <p:spPr>
          <a:xfrm>
            <a:off x="5443776" y="5264110"/>
            <a:ext cx="3742730"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Analyzing this data can reveal underlying relationships and groupings among countries based on their development profiles.</a:t>
            </a:r>
            <a:endParaRPr sz="1750" b="0" i="0" u="none" strike="noStrike" cap="none"/>
          </a:p>
        </p:txBody>
      </p:sp>
      <p:sp>
        <p:nvSpPr>
          <p:cNvPr id="115" name="Google Shape;115;p3"/>
          <p:cNvSpPr/>
          <p:nvPr/>
        </p:nvSpPr>
        <p:spPr>
          <a:xfrm>
            <a:off x="9640133" y="4546878"/>
            <a:ext cx="4196358" cy="2395657"/>
          </a:xfrm>
          <a:prstGeom prst="roundRect">
            <a:avLst>
              <a:gd name="adj" fmla="val 1420"/>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866948" y="4773692"/>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200"/>
              <a:buFont typeface="Prata"/>
              <a:buNone/>
            </a:pPr>
            <a:r>
              <a:rPr lang="en-US" sz="2200" b="0" i="0" u="none" strike="noStrike" cap="none">
                <a:solidFill>
                  <a:srgbClr val="CFCBBF"/>
                </a:solidFill>
                <a:latin typeface="Prata"/>
                <a:ea typeface="Prata"/>
                <a:cs typeface="Prata"/>
                <a:sym typeface="Prata"/>
              </a:rPr>
              <a:t>Informing Policy</a:t>
            </a:r>
            <a:endParaRPr sz="2200" b="0" i="0" u="none" strike="noStrike" cap="none"/>
          </a:p>
        </p:txBody>
      </p:sp>
      <p:sp>
        <p:nvSpPr>
          <p:cNvPr id="117" name="Google Shape;117;p3"/>
          <p:cNvSpPr/>
          <p:nvPr/>
        </p:nvSpPr>
        <p:spPr>
          <a:xfrm>
            <a:off x="9866948" y="5264110"/>
            <a:ext cx="3742730"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Insights from clustering can guide policymakers in designing more effective strategies to address development challenges.</a:t>
            </a:r>
            <a:endParaRPr sz="175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p:nvPr/>
        </p:nvSpPr>
        <p:spPr>
          <a:xfrm>
            <a:off x="711279" y="558879"/>
            <a:ext cx="10830758" cy="5080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2E782"/>
              </a:buClr>
              <a:buSzPts val="3200"/>
              <a:buFont typeface="Prata"/>
              <a:buNone/>
            </a:pPr>
            <a:r>
              <a:rPr lang="en-US" sz="3200" b="0" i="0" u="none" strike="noStrike" cap="none" dirty="0">
                <a:solidFill>
                  <a:srgbClr val="F2E782"/>
                </a:solidFill>
                <a:latin typeface="Prata"/>
                <a:ea typeface="Prata"/>
                <a:cs typeface="Prata"/>
                <a:sym typeface="Prata"/>
              </a:rPr>
              <a:t>Clustering on Global Development Measurements: Plan</a:t>
            </a:r>
            <a:endParaRPr sz="3200" b="0" i="0" u="none" strike="noStrike" cap="none" dirty="0"/>
          </a:p>
        </p:txBody>
      </p:sp>
      <p:sp>
        <p:nvSpPr>
          <p:cNvPr id="124" name="Google Shape;124;p4"/>
          <p:cNvSpPr/>
          <p:nvPr/>
        </p:nvSpPr>
        <p:spPr>
          <a:xfrm>
            <a:off x="711279" y="1701879"/>
            <a:ext cx="457200" cy="457200"/>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887254" y="1778079"/>
            <a:ext cx="105251" cy="30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400"/>
              <a:buFont typeface="Prata"/>
              <a:buNone/>
            </a:pPr>
            <a:r>
              <a:rPr lang="en-US" sz="2400" b="0" i="0" u="none" strike="noStrike" cap="none">
                <a:solidFill>
                  <a:srgbClr val="CFCBBF"/>
                </a:solidFill>
                <a:latin typeface="Prata"/>
                <a:ea typeface="Prata"/>
                <a:cs typeface="Prata"/>
                <a:sym typeface="Prata"/>
              </a:rPr>
              <a:t>1</a:t>
            </a:r>
            <a:endParaRPr sz="2400" b="0" i="0" u="none" strike="noStrike" cap="none"/>
          </a:p>
        </p:txBody>
      </p:sp>
      <p:sp>
        <p:nvSpPr>
          <p:cNvPr id="126" name="Google Shape;126;p4"/>
          <p:cNvSpPr/>
          <p:nvPr/>
        </p:nvSpPr>
        <p:spPr>
          <a:xfrm>
            <a:off x="1371600" y="1701879"/>
            <a:ext cx="4437698" cy="3175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000"/>
              <a:buFont typeface="Prata"/>
              <a:buNone/>
            </a:pPr>
            <a:r>
              <a:rPr lang="en-US" sz="2000" b="0" i="0" u="none" strike="noStrike" cap="none">
                <a:solidFill>
                  <a:srgbClr val="CFCBBF"/>
                </a:solidFill>
                <a:latin typeface="Prata"/>
                <a:ea typeface="Prata"/>
                <a:cs typeface="Prata"/>
                <a:sym typeface="Prata"/>
              </a:rPr>
              <a:t>1. Dataset details and Pre-processing</a:t>
            </a:r>
            <a:endParaRPr sz="2000" b="0" i="0" u="none" strike="noStrike" cap="none"/>
          </a:p>
        </p:txBody>
      </p:sp>
      <p:sp>
        <p:nvSpPr>
          <p:cNvPr id="127" name="Google Shape;127;p4"/>
          <p:cNvSpPr/>
          <p:nvPr/>
        </p:nvSpPr>
        <p:spPr>
          <a:xfrm>
            <a:off x="1371600" y="2352198"/>
            <a:ext cx="5842040" cy="69104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FCBBF"/>
              </a:buClr>
              <a:buSzPts val="1600"/>
              <a:buFont typeface="Raleway"/>
              <a:buNone/>
            </a:pPr>
            <a:r>
              <a:rPr lang="en-US" sz="1600" b="0" i="0" u="none" strike="noStrike" cap="none" dirty="0">
                <a:solidFill>
                  <a:srgbClr val="CFCBBF"/>
                </a:solidFill>
                <a:latin typeface="Raleway"/>
                <a:ea typeface="Raleway"/>
                <a:cs typeface="Raleway"/>
                <a:sym typeface="Raleway"/>
              </a:rPr>
              <a:t>Gather data from reputable sources and clean/transform it for analysis.</a:t>
            </a:r>
            <a:endParaRPr sz="1600" b="0" i="0" u="none" strike="noStrike" cap="none" dirty="0"/>
          </a:p>
        </p:txBody>
      </p:sp>
      <p:sp>
        <p:nvSpPr>
          <p:cNvPr id="128" name="Google Shape;128;p4"/>
          <p:cNvSpPr/>
          <p:nvPr/>
        </p:nvSpPr>
        <p:spPr>
          <a:xfrm>
            <a:off x="7416760" y="1701879"/>
            <a:ext cx="457200" cy="457200"/>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551896" y="1778079"/>
            <a:ext cx="186928" cy="30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400"/>
              <a:buFont typeface="Prata"/>
              <a:buNone/>
            </a:pPr>
            <a:r>
              <a:rPr lang="en-US" sz="2400" b="0" i="0" u="none" strike="noStrike" cap="none">
                <a:solidFill>
                  <a:srgbClr val="CFCBBF"/>
                </a:solidFill>
                <a:latin typeface="Prata"/>
                <a:ea typeface="Prata"/>
                <a:cs typeface="Prata"/>
                <a:sym typeface="Prata"/>
              </a:rPr>
              <a:t>2</a:t>
            </a:r>
            <a:endParaRPr sz="2400" b="0" i="0" u="none" strike="noStrike" cap="none"/>
          </a:p>
        </p:txBody>
      </p:sp>
      <p:sp>
        <p:nvSpPr>
          <p:cNvPr id="130" name="Google Shape;130;p4"/>
          <p:cNvSpPr/>
          <p:nvPr/>
        </p:nvSpPr>
        <p:spPr>
          <a:xfrm>
            <a:off x="8077081" y="1701879"/>
            <a:ext cx="3449836" cy="3175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000"/>
              <a:buFont typeface="Prata"/>
              <a:buNone/>
            </a:pPr>
            <a:r>
              <a:rPr lang="en-US" sz="2000" b="0" i="0" u="none" strike="noStrike" cap="none" dirty="0">
                <a:solidFill>
                  <a:srgbClr val="CFCBBF"/>
                </a:solidFill>
                <a:latin typeface="Prata"/>
                <a:ea typeface="Prata"/>
                <a:cs typeface="Prata"/>
                <a:sym typeface="Prata"/>
              </a:rPr>
              <a:t>2. Exploratory Data Analysis</a:t>
            </a:r>
            <a:endParaRPr sz="2000" b="0" i="0" u="none" strike="noStrike" cap="none" dirty="0"/>
          </a:p>
        </p:txBody>
      </p:sp>
      <p:sp>
        <p:nvSpPr>
          <p:cNvPr id="131" name="Google Shape;131;p4"/>
          <p:cNvSpPr/>
          <p:nvPr/>
        </p:nvSpPr>
        <p:spPr>
          <a:xfrm>
            <a:off x="8077081" y="2352198"/>
            <a:ext cx="5842040" cy="439459"/>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FCBBF"/>
              </a:buClr>
              <a:buSzPts val="1600"/>
              <a:buFont typeface="Raleway"/>
              <a:buNone/>
            </a:pPr>
            <a:r>
              <a:rPr lang="en-US" sz="1600" b="0" i="0" u="none" strike="noStrike" cap="none" dirty="0">
                <a:solidFill>
                  <a:srgbClr val="CFCBBF"/>
                </a:solidFill>
                <a:latin typeface="Raleway"/>
                <a:ea typeface="Raleway"/>
                <a:cs typeface="Raleway"/>
                <a:sym typeface="Raleway"/>
              </a:rPr>
              <a:t>Examine the data for insights and patterns.</a:t>
            </a:r>
            <a:endParaRPr sz="1600" b="0" i="0" u="none" strike="noStrike" cap="none" dirty="0"/>
          </a:p>
        </p:txBody>
      </p:sp>
      <p:sp>
        <p:nvSpPr>
          <p:cNvPr id="132" name="Google Shape;132;p4"/>
          <p:cNvSpPr/>
          <p:nvPr/>
        </p:nvSpPr>
        <p:spPr>
          <a:xfrm>
            <a:off x="711279" y="3223379"/>
            <a:ext cx="457200" cy="457200"/>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45344" y="3299579"/>
            <a:ext cx="189071" cy="30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400"/>
              <a:buFont typeface="Prata"/>
              <a:buNone/>
            </a:pPr>
            <a:r>
              <a:rPr lang="en-US" sz="2400" b="0" i="0" u="none" strike="noStrike" cap="none">
                <a:solidFill>
                  <a:srgbClr val="CFCBBF"/>
                </a:solidFill>
                <a:latin typeface="Prata"/>
                <a:ea typeface="Prata"/>
                <a:cs typeface="Prata"/>
                <a:sym typeface="Prata"/>
              </a:rPr>
              <a:t>3</a:t>
            </a:r>
            <a:endParaRPr sz="2400" b="0" i="0" u="none" strike="noStrike" cap="none"/>
          </a:p>
        </p:txBody>
      </p:sp>
      <p:sp>
        <p:nvSpPr>
          <p:cNvPr id="134" name="Google Shape;134;p4"/>
          <p:cNvSpPr/>
          <p:nvPr/>
        </p:nvSpPr>
        <p:spPr>
          <a:xfrm>
            <a:off x="1371600" y="3223379"/>
            <a:ext cx="5842040" cy="63507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000"/>
              <a:buFont typeface="Prata"/>
              <a:buNone/>
            </a:pPr>
            <a:r>
              <a:rPr lang="en-US" sz="2000" b="0" i="0" u="none" strike="noStrike" cap="none">
                <a:solidFill>
                  <a:srgbClr val="CFCBBF"/>
                </a:solidFill>
                <a:latin typeface="Prata"/>
                <a:ea typeface="Prata"/>
                <a:cs typeface="Prata"/>
                <a:sym typeface="Prata"/>
              </a:rPr>
              <a:t>3. Feature Selection and Dimensionality Reduction</a:t>
            </a:r>
            <a:endParaRPr sz="2000" b="0" i="0" u="none" strike="noStrike" cap="none"/>
          </a:p>
        </p:txBody>
      </p:sp>
      <p:sp>
        <p:nvSpPr>
          <p:cNvPr id="135" name="Google Shape;135;p4"/>
          <p:cNvSpPr/>
          <p:nvPr/>
        </p:nvSpPr>
        <p:spPr>
          <a:xfrm>
            <a:off x="1371600" y="3980378"/>
            <a:ext cx="5842040" cy="650319"/>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FCBBF"/>
              </a:buClr>
              <a:buSzPts val="1600"/>
              <a:buFont typeface="Raleway"/>
              <a:buNone/>
            </a:pPr>
            <a:r>
              <a:rPr lang="en-US" sz="1600" b="0" i="0" u="none" strike="noStrike" cap="none">
                <a:solidFill>
                  <a:srgbClr val="CFCBBF"/>
                </a:solidFill>
                <a:latin typeface="Raleway"/>
                <a:ea typeface="Raleway"/>
                <a:cs typeface="Raleway"/>
                <a:sym typeface="Raleway"/>
              </a:rPr>
              <a:t>Select relevant features and reduce the dimensionality of the data.</a:t>
            </a:r>
            <a:endParaRPr sz="1600" b="0" i="0" u="none" strike="noStrike" cap="none"/>
          </a:p>
        </p:txBody>
      </p:sp>
      <p:sp>
        <p:nvSpPr>
          <p:cNvPr id="136" name="Google Shape;136;p4"/>
          <p:cNvSpPr/>
          <p:nvPr/>
        </p:nvSpPr>
        <p:spPr>
          <a:xfrm>
            <a:off x="7416760" y="3223379"/>
            <a:ext cx="457200" cy="457200"/>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556183" y="3299579"/>
            <a:ext cx="178356" cy="30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400"/>
              <a:buFont typeface="Prata"/>
              <a:buNone/>
            </a:pPr>
            <a:r>
              <a:rPr lang="en-US" sz="2400" b="0" i="0" u="none" strike="noStrike" cap="none">
                <a:solidFill>
                  <a:srgbClr val="CFCBBF"/>
                </a:solidFill>
                <a:latin typeface="Prata"/>
                <a:ea typeface="Prata"/>
                <a:cs typeface="Prata"/>
                <a:sym typeface="Prata"/>
              </a:rPr>
              <a:t>4</a:t>
            </a:r>
            <a:endParaRPr sz="2400" b="0" i="0" u="none" strike="noStrike" cap="none"/>
          </a:p>
        </p:txBody>
      </p:sp>
      <p:sp>
        <p:nvSpPr>
          <p:cNvPr id="138" name="Google Shape;138;p4"/>
          <p:cNvSpPr/>
          <p:nvPr/>
        </p:nvSpPr>
        <p:spPr>
          <a:xfrm>
            <a:off x="8077081" y="3223379"/>
            <a:ext cx="2911197" cy="3175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000"/>
              <a:buFont typeface="Prata"/>
              <a:buNone/>
            </a:pPr>
            <a:r>
              <a:rPr lang="en-US" sz="2000" b="0" i="0" u="none" strike="noStrike" cap="none" dirty="0">
                <a:solidFill>
                  <a:srgbClr val="CFCBBF"/>
                </a:solidFill>
                <a:latin typeface="Prata"/>
                <a:ea typeface="Prata"/>
                <a:cs typeface="Prata"/>
                <a:sym typeface="Prata"/>
              </a:rPr>
              <a:t>4. Clustering Algorithms</a:t>
            </a:r>
            <a:endParaRPr sz="2000" b="0" i="0" u="none" strike="noStrike" cap="none" dirty="0"/>
          </a:p>
        </p:txBody>
      </p:sp>
      <p:sp>
        <p:nvSpPr>
          <p:cNvPr id="139" name="Google Shape;139;p4"/>
          <p:cNvSpPr/>
          <p:nvPr/>
        </p:nvSpPr>
        <p:spPr>
          <a:xfrm>
            <a:off x="8077081" y="3987998"/>
            <a:ext cx="5842040" cy="62734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FCBBF"/>
              </a:buClr>
              <a:buSzPts val="1600"/>
              <a:buFont typeface="Raleway"/>
              <a:buNone/>
            </a:pPr>
            <a:r>
              <a:rPr lang="en-US" sz="1600" b="0" i="0" u="none" strike="noStrike" cap="none" dirty="0">
                <a:solidFill>
                  <a:srgbClr val="CFCBBF"/>
                </a:solidFill>
                <a:latin typeface="Raleway"/>
                <a:ea typeface="Raleway"/>
                <a:cs typeface="Raleway"/>
                <a:sym typeface="Raleway"/>
              </a:rPr>
              <a:t>Apply various clustering techniques, such as k-means, hierarchical clustering, DBSCAN.</a:t>
            </a:r>
            <a:endParaRPr sz="1600" b="0" i="0" u="none" strike="noStrike" cap="none" dirty="0"/>
          </a:p>
        </p:txBody>
      </p:sp>
      <p:sp>
        <p:nvSpPr>
          <p:cNvPr id="140" name="Google Shape;140;p4"/>
          <p:cNvSpPr/>
          <p:nvPr/>
        </p:nvSpPr>
        <p:spPr>
          <a:xfrm>
            <a:off x="711279" y="5062418"/>
            <a:ext cx="457200" cy="457200"/>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47487" y="5138618"/>
            <a:ext cx="184785" cy="30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400"/>
              <a:buFont typeface="Prata"/>
              <a:buNone/>
            </a:pPr>
            <a:r>
              <a:rPr lang="en-US" sz="2400" b="0" i="0" u="none" strike="noStrike" cap="none">
                <a:solidFill>
                  <a:srgbClr val="CFCBBF"/>
                </a:solidFill>
                <a:latin typeface="Prata"/>
                <a:ea typeface="Prata"/>
                <a:cs typeface="Prata"/>
                <a:sym typeface="Prata"/>
              </a:rPr>
              <a:t>5</a:t>
            </a:r>
            <a:endParaRPr sz="2400" b="0" i="0" u="none" strike="noStrike" cap="none"/>
          </a:p>
        </p:txBody>
      </p:sp>
      <p:sp>
        <p:nvSpPr>
          <p:cNvPr id="142" name="Google Shape;142;p4"/>
          <p:cNvSpPr/>
          <p:nvPr/>
        </p:nvSpPr>
        <p:spPr>
          <a:xfrm>
            <a:off x="1371600" y="5062418"/>
            <a:ext cx="3450908" cy="3175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000"/>
              <a:buFont typeface="Prata"/>
              <a:buNone/>
            </a:pPr>
            <a:r>
              <a:rPr lang="en-US" sz="2000" b="0" i="0" u="none" strike="noStrike" cap="none">
                <a:solidFill>
                  <a:srgbClr val="CFCBBF"/>
                </a:solidFill>
                <a:latin typeface="Prata"/>
                <a:ea typeface="Prata"/>
                <a:cs typeface="Prata"/>
                <a:sym typeface="Prata"/>
              </a:rPr>
              <a:t>5. Evaluating Cluster Quality</a:t>
            </a:r>
            <a:endParaRPr sz="2000" b="0" i="0" u="none" strike="noStrike" cap="none"/>
          </a:p>
        </p:txBody>
      </p:sp>
      <p:sp>
        <p:nvSpPr>
          <p:cNvPr id="143" name="Google Shape;143;p4"/>
          <p:cNvSpPr/>
          <p:nvPr/>
        </p:nvSpPr>
        <p:spPr>
          <a:xfrm>
            <a:off x="1371600" y="5811678"/>
            <a:ext cx="5842040" cy="49768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FCBBF"/>
              </a:buClr>
              <a:buSzPts val="1600"/>
              <a:buFont typeface="Raleway"/>
              <a:buNone/>
            </a:pPr>
            <a:r>
              <a:rPr lang="en-US" sz="1600" b="0" i="0" u="none" strike="noStrike" cap="none" dirty="0">
                <a:solidFill>
                  <a:srgbClr val="CFCBBF"/>
                </a:solidFill>
                <a:latin typeface="Raleway"/>
                <a:ea typeface="Raleway"/>
                <a:cs typeface="Raleway"/>
                <a:sym typeface="Raleway"/>
              </a:rPr>
              <a:t>Assess the performance of different clustering methods using appropriate metrics.</a:t>
            </a:r>
            <a:endParaRPr sz="1600" b="0" i="0" u="none" strike="noStrike" cap="none" dirty="0"/>
          </a:p>
        </p:txBody>
      </p:sp>
      <p:sp>
        <p:nvSpPr>
          <p:cNvPr id="144" name="Google Shape;144;p4"/>
          <p:cNvSpPr/>
          <p:nvPr/>
        </p:nvSpPr>
        <p:spPr>
          <a:xfrm>
            <a:off x="7416760" y="5062418"/>
            <a:ext cx="457200" cy="457200"/>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546419" y="5138618"/>
            <a:ext cx="197882" cy="30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400"/>
              <a:buFont typeface="Prata"/>
              <a:buNone/>
            </a:pPr>
            <a:r>
              <a:rPr lang="en-US" sz="2400" b="0" i="0" u="none" strike="noStrike" cap="none">
                <a:solidFill>
                  <a:srgbClr val="CFCBBF"/>
                </a:solidFill>
                <a:latin typeface="Prata"/>
                <a:ea typeface="Prata"/>
                <a:cs typeface="Prata"/>
                <a:sym typeface="Prata"/>
              </a:rPr>
              <a:t>6</a:t>
            </a:r>
            <a:endParaRPr sz="2400" b="0" i="0" u="none" strike="noStrike" cap="none"/>
          </a:p>
        </p:txBody>
      </p:sp>
      <p:sp>
        <p:nvSpPr>
          <p:cNvPr id="146" name="Google Shape;146;p4"/>
          <p:cNvSpPr/>
          <p:nvPr/>
        </p:nvSpPr>
        <p:spPr>
          <a:xfrm>
            <a:off x="8077081" y="5062418"/>
            <a:ext cx="4585335" cy="3175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000"/>
              <a:buFont typeface="Prata"/>
              <a:buNone/>
            </a:pPr>
            <a:r>
              <a:rPr lang="en-US" sz="2000" b="0" i="0" u="none" strike="noStrike" cap="none">
                <a:solidFill>
                  <a:srgbClr val="CFCBBF"/>
                </a:solidFill>
                <a:latin typeface="Prata"/>
                <a:ea typeface="Prata"/>
                <a:cs typeface="Prata"/>
                <a:sym typeface="Prata"/>
              </a:rPr>
              <a:t>6. Interpreting Cluster Characteristics</a:t>
            </a:r>
            <a:endParaRPr sz="2000" b="0" i="0" u="none" strike="noStrike" cap="none"/>
          </a:p>
        </p:txBody>
      </p:sp>
      <p:sp>
        <p:nvSpPr>
          <p:cNvPr id="147" name="Google Shape;147;p4"/>
          <p:cNvSpPr/>
          <p:nvPr/>
        </p:nvSpPr>
        <p:spPr>
          <a:xfrm>
            <a:off x="8077081" y="5807154"/>
            <a:ext cx="5842040" cy="49768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FCBBF"/>
              </a:buClr>
              <a:buSzPts val="1600"/>
              <a:buFont typeface="Raleway"/>
              <a:buNone/>
            </a:pPr>
            <a:r>
              <a:rPr lang="en-US" sz="1600" b="0" i="0" u="none" strike="noStrike" cap="none" dirty="0">
                <a:solidFill>
                  <a:srgbClr val="CFCBBF"/>
                </a:solidFill>
                <a:latin typeface="Raleway"/>
                <a:ea typeface="Raleway"/>
                <a:cs typeface="Raleway"/>
                <a:sym typeface="Raleway"/>
              </a:rPr>
              <a:t>Analyze the characteristics of each cluster and draw meaningful conclusions.</a:t>
            </a:r>
            <a:endParaRPr sz="1600" b="0" i="0" u="none" strike="noStrike" cap="none" dirty="0"/>
          </a:p>
        </p:txBody>
      </p:sp>
      <p:sp>
        <p:nvSpPr>
          <p:cNvPr id="148" name="Google Shape;148;p4"/>
          <p:cNvSpPr/>
          <p:nvPr/>
        </p:nvSpPr>
        <p:spPr>
          <a:xfrm>
            <a:off x="711279" y="6583918"/>
            <a:ext cx="457200" cy="457200"/>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863679" y="6660118"/>
            <a:ext cx="152400" cy="30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400"/>
              <a:buFont typeface="Prata"/>
              <a:buNone/>
            </a:pPr>
            <a:r>
              <a:rPr lang="en-US" sz="2400" b="0" i="0" u="none" strike="noStrike" cap="none">
                <a:solidFill>
                  <a:srgbClr val="CFCBBF"/>
                </a:solidFill>
                <a:latin typeface="Prata"/>
                <a:ea typeface="Prata"/>
                <a:cs typeface="Prata"/>
                <a:sym typeface="Prata"/>
              </a:rPr>
              <a:t>7</a:t>
            </a:r>
            <a:endParaRPr sz="2400" b="0" i="0" u="none" strike="noStrike" cap="none"/>
          </a:p>
        </p:txBody>
      </p:sp>
      <p:sp>
        <p:nvSpPr>
          <p:cNvPr id="150" name="Google Shape;150;p4"/>
          <p:cNvSpPr/>
          <p:nvPr/>
        </p:nvSpPr>
        <p:spPr>
          <a:xfrm>
            <a:off x="1371600" y="6583918"/>
            <a:ext cx="5206484" cy="3175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000"/>
              <a:buFont typeface="Prata"/>
              <a:buNone/>
            </a:pPr>
            <a:r>
              <a:rPr lang="en-US" sz="2000" b="0" i="0" u="none" strike="noStrike" cap="none">
                <a:solidFill>
                  <a:srgbClr val="CFCBBF"/>
                </a:solidFill>
                <a:latin typeface="Prata"/>
                <a:ea typeface="Prata"/>
                <a:cs typeface="Prata"/>
                <a:sym typeface="Prata"/>
              </a:rPr>
              <a:t>7. Deployment: Applying Clustering to Data</a:t>
            </a:r>
            <a:endParaRPr sz="2000" b="0" i="0" u="none" strike="noStrike" cap="none"/>
          </a:p>
        </p:txBody>
      </p:sp>
      <p:sp>
        <p:nvSpPr>
          <p:cNvPr id="151" name="Google Shape;151;p4"/>
          <p:cNvSpPr/>
          <p:nvPr/>
        </p:nvSpPr>
        <p:spPr>
          <a:xfrm>
            <a:off x="1371600" y="7333179"/>
            <a:ext cx="5842040" cy="32516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FCBBF"/>
              </a:buClr>
              <a:buSzPts val="1600"/>
              <a:buFont typeface="Raleway"/>
              <a:buNone/>
            </a:pPr>
            <a:r>
              <a:rPr lang="en-US" sz="1600" b="0" i="0" u="none" strike="noStrike" cap="none" dirty="0">
                <a:solidFill>
                  <a:srgbClr val="CFCBBF"/>
                </a:solidFill>
                <a:latin typeface="Raleway"/>
                <a:ea typeface="Raleway"/>
                <a:cs typeface="Raleway"/>
                <a:sym typeface="Raleway"/>
              </a:rPr>
              <a:t>Deploying the application of clustering to a real-world dataset.</a:t>
            </a:r>
            <a:endParaRPr sz="1600" b="0" i="0" u="none" strike="noStrike" cap="none" dirty="0"/>
          </a:p>
        </p:txBody>
      </p:sp>
      <p:sp>
        <p:nvSpPr>
          <p:cNvPr id="152" name="Google Shape;152;p4"/>
          <p:cNvSpPr/>
          <p:nvPr/>
        </p:nvSpPr>
        <p:spPr>
          <a:xfrm>
            <a:off x="7416760" y="6583918"/>
            <a:ext cx="457200" cy="457200"/>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7546538" y="6660118"/>
            <a:ext cx="197525" cy="30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400"/>
              <a:buFont typeface="Prata"/>
              <a:buNone/>
            </a:pPr>
            <a:r>
              <a:rPr lang="en-US" sz="2400" b="0" i="0" u="none" strike="noStrike" cap="none">
                <a:solidFill>
                  <a:srgbClr val="CFCBBF"/>
                </a:solidFill>
                <a:latin typeface="Prata"/>
                <a:ea typeface="Prata"/>
                <a:cs typeface="Prata"/>
                <a:sym typeface="Prata"/>
              </a:rPr>
              <a:t>8</a:t>
            </a:r>
            <a:endParaRPr sz="2400" b="0" i="0" u="none" strike="noStrike" cap="none"/>
          </a:p>
        </p:txBody>
      </p:sp>
      <p:sp>
        <p:nvSpPr>
          <p:cNvPr id="154" name="Google Shape;154;p4"/>
          <p:cNvSpPr/>
          <p:nvPr/>
        </p:nvSpPr>
        <p:spPr>
          <a:xfrm>
            <a:off x="8077081" y="6583918"/>
            <a:ext cx="4544973" cy="3175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FCBBF"/>
              </a:buClr>
              <a:buSzPts val="2000"/>
              <a:buFont typeface="Prata"/>
              <a:buNone/>
            </a:pPr>
            <a:r>
              <a:rPr lang="en-US" sz="2000" b="0" i="0" u="none" strike="noStrike" cap="none">
                <a:solidFill>
                  <a:srgbClr val="CFCBBF"/>
                </a:solidFill>
                <a:latin typeface="Prata"/>
                <a:ea typeface="Prata"/>
                <a:cs typeface="Prata"/>
                <a:sym typeface="Prata"/>
              </a:rPr>
              <a:t>8. Conclusions and Future Directions</a:t>
            </a:r>
            <a:endParaRPr sz="2000" b="0" i="0" u="none" strike="noStrike" cap="none"/>
          </a:p>
        </p:txBody>
      </p:sp>
      <p:sp>
        <p:nvSpPr>
          <p:cNvPr id="155" name="Google Shape;155;p4"/>
          <p:cNvSpPr/>
          <p:nvPr/>
        </p:nvSpPr>
        <p:spPr>
          <a:xfrm>
            <a:off x="8077081" y="7180540"/>
            <a:ext cx="5842040" cy="652819"/>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FCBBF"/>
              </a:buClr>
              <a:buSzPts val="1600"/>
              <a:buFont typeface="Raleway"/>
              <a:buNone/>
            </a:pPr>
            <a:r>
              <a:rPr lang="en-US" sz="1600" b="0" i="0" u="none" strike="noStrike" cap="none" dirty="0">
                <a:solidFill>
                  <a:srgbClr val="CFCBBF"/>
                </a:solidFill>
                <a:latin typeface="Raleway"/>
                <a:ea typeface="Raleway"/>
                <a:cs typeface="Raleway"/>
                <a:sym typeface="Raleway"/>
              </a:rPr>
              <a:t>Summarize findings and identify potential areas for further research.</a:t>
            </a:r>
            <a:endParaRPr sz="1600" b="0" i="0" u="none" strike="noStrike" cap="non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p:nvPr/>
        </p:nvSpPr>
        <p:spPr>
          <a:xfrm>
            <a:off x="793790" y="738426"/>
            <a:ext cx="4536519"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F2E782"/>
              </a:buClr>
              <a:buSzPts val="3550"/>
              <a:buFont typeface="Prata"/>
              <a:buNone/>
            </a:pPr>
            <a:r>
              <a:rPr lang="en-US" sz="3550" b="0" i="0" u="none" strike="noStrike" cap="none">
                <a:solidFill>
                  <a:srgbClr val="F2E782"/>
                </a:solidFill>
                <a:latin typeface="Prata"/>
                <a:ea typeface="Prata"/>
                <a:cs typeface="Prata"/>
                <a:sym typeface="Prata"/>
              </a:rPr>
              <a:t> Dataset Description</a:t>
            </a:r>
            <a:endParaRPr sz="3550" b="0" i="0" u="none" strike="noStrike" cap="none"/>
          </a:p>
        </p:txBody>
      </p:sp>
      <p:sp>
        <p:nvSpPr>
          <p:cNvPr id="162" name="Google Shape;162;p5"/>
          <p:cNvSpPr/>
          <p:nvPr/>
        </p:nvSpPr>
        <p:spPr>
          <a:xfrm>
            <a:off x="793790" y="1532215"/>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1" i="0" u="none" strike="noStrike" cap="none">
                <a:solidFill>
                  <a:srgbClr val="CFCBBF"/>
                </a:solidFill>
                <a:latin typeface="Raleway"/>
                <a:ea typeface="Raleway"/>
                <a:cs typeface="Raleway"/>
                <a:sym typeface="Raleway"/>
              </a:rPr>
              <a:t>Number of Rows (Entries):</a:t>
            </a:r>
            <a:r>
              <a:rPr lang="en-US" sz="1750" b="0" i="0" u="none" strike="noStrike" cap="none">
                <a:solidFill>
                  <a:srgbClr val="CFCBBF"/>
                </a:solidFill>
                <a:latin typeface="Raleway"/>
                <a:ea typeface="Raleway"/>
                <a:cs typeface="Raleway"/>
                <a:sym typeface="Raleway"/>
              </a:rPr>
              <a:t> 2704</a:t>
            </a:r>
            <a:endParaRPr sz="1750" b="0" i="0" u="none" strike="noStrike" cap="none"/>
          </a:p>
        </p:txBody>
      </p:sp>
      <p:sp>
        <p:nvSpPr>
          <p:cNvPr id="163" name="Google Shape;163;p5"/>
          <p:cNvSpPr/>
          <p:nvPr/>
        </p:nvSpPr>
        <p:spPr>
          <a:xfrm>
            <a:off x="793790" y="1974413"/>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1" i="0" u="none" strike="noStrike" cap="none">
                <a:solidFill>
                  <a:srgbClr val="CFCBBF"/>
                </a:solidFill>
                <a:latin typeface="Raleway"/>
                <a:ea typeface="Raleway"/>
                <a:cs typeface="Raleway"/>
                <a:sym typeface="Raleway"/>
              </a:rPr>
              <a:t>Number of Columns:</a:t>
            </a:r>
            <a:r>
              <a:rPr lang="en-US" sz="1750" b="0" i="0" u="none" strike="noStrike" cap="none">
                <a:solidFill>
                  <a:srgbClr val="CFCBBF"/>
                </a:solidFill>
                <a:latin typeface="Raleway"/>
                <a:ea typeface="Raleway"/>
                <a:cs typeface="Raleway"/>
                <a:sym typeface="Raleway"/>
              </a:rPr>
              <a:t> 25</a:t>
            </a:r>
            <a:endParaRPr sz="1750" b="0" i="0" u="none" strike="noStrike" cap="none"/>
          </a:p>
        </p:txBody>
      </p:sp>
      <p:sp>
        <p:nvSpPr>
          <p:cNvPr id="164" name="Google Shape;164;p5"/>
          <p:cNvSpPr/>
          <p:nvPr/>
        </p:nvSpPr>
        <p:spPr>
          <a:xfrm>
            <a:off x="793790" y="2416612"/>
            <a:ext cx="13042821"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FCBBF"/>
              </a:buClr>
              <a:buSzPts val="1750"/>
              <a:buFont typeface="Raleway"/>
              <a:buChar char="•"/>
            </a:pPr>
            <a:r>
              <a:rPr lang="en-US" sz="1750" b="1" i="0" u="none" strike="noStrike" cap="none">
                <a:solidFill>
                  <a:srgbClr val="CFCBBF"/>
                </a:solidFill>
                <a:latin typeface="Raleway"/>
                <a:ea typeface="Raleway"/>
                <a:cs typeface="Raleway"/>
                <a:sym typeface="Raleway"/>
              </a:rPr>
              <a:t>Data Types:</a:t>
            </a:r>
            <a:endParaRPr sz="1750" b="0" i="0" u="none" strike="noStrike" cap="none"/>
          </a:p>
        </p:txBody>
      </p:sp>
      <p:sp>
        <p:nvSpPr>
          <p:cNvPr id="165" name="Google Shape;165;p5"/>
          <p:cNvSpPr/>
          <p:nvPr/>
        </p:nvSpPr>
        <p:spPr>
          <a:xfrm>
            <a:off x="793790" y="2858810"/>
            <a:ext cx="13042821" cy="362903"/>
          </a:xfrm>
          <a:prstGeom prst="rect">
            <a:avLst/>
          </a:prstGeom>
          <a:noFill/>
          <a:ln>
            <a:noFill/>
          </a:ln>
        </p:spPr>
        <p:txBody>
          <a:bodyPr spcFirstLastPara="1" wrap="square" lIns="0" tIns="0" rIns="0" bIns="0" anchor="t" anchorCtr="0">
            <a:noAutofit/>
          </a:bodyPr>
          <a:lstStyle/>
          <a:p>
            <a:pPr marL="685800" marR="0" lvl="1" indent="-342900" algn="l" rtl="0">
              <a:lnSpc>
                <a:spcPct val="162857"/>
              </a:lnSpc>
              <a:spcBef>
                <a:spcPts val="0"/>
              </a:spcBef>
              <a:spcAft>
                <a:spcPts val="0"/>
              </a:spcAft>
              <a:buClr>
                <a:srgbClr val="CFCBBF"/>
              </a:buClr>
              <a:buSzPts val="1750"/>
              <a:buFont typeface="Raleway"/>
              <a:buChar char="•"/>
            </a:pPr>
            <a:r>
              <a:rPr lang="en-US" sz="1750" b="0" i="0" u="none" strike="noStrike" cap="none">
                <a:solidFill>
                  <a:srgbClr val="CFCBBF"/>
                </a:solidFill>
                <a:latin typeface="Raleway"/>
                <a:ea typeface="Raleway"/>
                <a:cs typeface="Raleway"/>
                <a:sym typeface="Raleway"/>
              </a:rPr>
              <a:t>Float64: 17</a:t>
            </a:r>
            <a:endParaRPr sz="1750" b="0" i="0" u="none" strike="noStrike" cap="none"/>
          </a:p>
        </p:txBody>
      </p:sp>
      <p:sp>
        <p:nvSpPr>
          <p:cNvPr id="166" name="Google Shape;166;p5"/>
          <p:cNvSpPr/>
          <p:nvPr/>
        </p:nvSpPr>
        <p:spPr>
          <a:xfrm>
            <a:off x="793790" y="3301008"/>
            <a:ext cx="13042821" cy="362903"/>
          </a:xfrm>
          <a:prstGeom prst="rect">
            <a:avLst/>
          </a:prstGeom>
          <a:noFill/>
          <a:ln>
            <a:noFill/>
          </a:ln>
        </p:spPr>
        <p:txBody>
          <a:bodyPr spcFirstLastPara="1" wrap="square" lIns="0" tIns="0" rIns="0" bIns="0" anchor="t" anchorCtr="0">
            <a:noAutofit/>
          </a:bodyPr>
          <a:lstStyle/>
          <a:p>
            <a:pPr marL="685800" marR="0" lvl="1" indent="-342900" algn="l" rtl="0">
              <a:lnSpc>
                <a:spcPct val="162857"/>
              </a:lnSpc>
              <a:spcBef>
                <a:spcPts val="0"/>
              </a:spcBef>
              <a:spcAft>
                <a:spcPts val="0"/>
              </a:spcAft>
              <a:buClr>
                <a:srgbClr val="CFCBBF"/>
              </a:buClr>
              <a:buSzPts val="1750"/>
              <a:buFont typeface="Raleway"/>
              <a:buChar char="•"/>
            </a:pPr>
            <a:r>
              <a:rPr lang="en-US" sz="1750" b="0" i="0" u="none" strike="noStrike" cap="none">
                <a:solidFill>
                  <a:srgbClr val="CFCBBF"/>
                </a:solidFill>
                <a:latin typeface="Raleway"/>
                <a:ea typeface="Raleway"/>
                <a:cs typeface="Raleway"/>
                <a:sym typeface="Raleway"/>
              </a:rPr>
              <a:t>Int64: 2</a:t>
            </a:r>
            <a:endParaRPr sz="1750" b="0" i="0" u="none" strike="noStrike" cap="none"/>
          </a:p>
        </p:txBody>
      </p:sp>
      <p:sp>
        <p:nvSpPr>
          <p:cNvPr id="167" name="Google Shape;167;p5"/>
          <p:cNvSpPr/>
          <p:nvPr/>
        </p:nvSpPr>
        <p:spPr>
          <a:xfrm>
            <a:off x="793790" y="3743206"/>
            <a:ext cx="13042821" cy="362903"/>
          </a:xfrm>
          <a:prstGeom prst="rect">
            <a:avLst/>
          </a:prstGeom>
          <a:noFill/>
          <a:ln>
            <a:noFill/>
          </a:ln>
        </p:spPr>
        <p:txBody>
          <a:bodyPr spcFirstLastPara="1" wrap="square" lIns="0" tIns="0" rIns="0" bIns="0" anchor="t" anchorCtr="0">
            <a:noAutofit/>
          </a:bodyPr>
          <a:lstStyle/>
          <a:p>
            <a:pPr marL="685800" marR="0" lvl="1" indent="-342900" algn="l" rtl="0">
              <a:lnSpc>
                <a:spcPct val="162857"/>
              </a:lnSpc>
              <a:spcBef>
                <a:spcPts val="0"/>
              </a:spcBef>
              <a:spcAft>
                <a:spcPts val="0"/>
              </a:spcAft>
              <a:buClr>
                <a:srgbClr val="CFCBBF"/>
              </a:buClr>
              <a:buSzPts val="1750"/>
              <a:buFont typeface="Raleway"/>
              <a:buChar char="•"/>
            </a:pPr>
            <a:r>
              <a:rPr lang="en-US" sz="1750" b="0" i="0" u="none" strike="noStrike" cap="none">
                <a:solidFill>
                  <a:srgbClr val="CFCBBF"/>
                </a:solidFill>
                <a:latin typeface="Raleway"/>
                <a:ea typeface="Raleway"/>
                <a:cs typeface="Raleway"/>
                <a:sym typeface="Raleway"/>
              </a:rPr>
              <a:t>Object: 6</a:t>
            </a:r>
            <a:endParaRPr sz="1750" b="0" i="0" u="none" strike="noStrike" cap="none"/>
          </a:p>
        </p:txBody>
      </p:sp>
      <p:sp>
        <p:nvSpPr>
          <p:cNvPr id="168" name="Google Shape;168;p5"/>
          <p:cNvSpPr/>
          <p:nvPr/>
        </p:nvSpPr>
        <p:spPr>
          <a:xfrm>
            <a:off x="793790" y="4185404"/>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1" i="0" u="none" strike="noStrike" cap="none">
                <a:solidFill>
                  <a:srgbClr val="CFCBBF"/>
                </a:solidFill>
                <a:latin typeface="Raleway"/>
                <a:ea typeface="Raleway"/>
                <a:cs typeface="Raleway"/>
                <a:sym typeface="Raleway"/>
              </a:rPr>
              <a:t>Time Span: </a:t>
            </a:r>
            <a:r>
              <a:rPr lang="en-US" sz="1750" b="0" i="0" u="none" strike="noStrike" cap="none">
                <a:solidFill>
                  <a:srgbClr val="CFCBBF"/>
                </a:solidFill>
                <a:latin typeface="Raleway"/>
                <a:ea typeface="Raleway"/>
                <a:cs typeface="Raleway"/>
                <a:sym typeface="Raleway"/>
              </a:rPr>
              <a:t>Covers data over 13 years</a:t>
            </a:r>
            <a:endParaRPr sz="1750" b="0" i="0" u="none" strike="noStrike" cap="none"/>
          </a:p>
        </p:txBody>
      </p:sp>
      <p:sp>
        <p:nvSpPr>
          <p:cNvPr id="169" name="Google Shape;169;p5"/>
          <p:cNvSpPr/>
          <p:nvPr/>
        </p:nvSpPr>
        <p:spPr>
          <a:xfrm>
            <a:off x="793790" y="4803458"/>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1" i="0" u="none" strike="noStrike" cap="none">
                <a:solidFill>
                  <a:srgbClr val="CFCBBF"/>
                </a:solidFill>
                <a:latin typeface="Raleway"/>
                <a:ea typeface="Raleway"/>
                <a:cs typeface="Raleway"/>
                <a:sym typeface="Raleway"/>
              </a:rPr>
              <a:t>Missing Data:</a:t>
            </a:r>
            <a:endParaRPr sz="1750" b="0" i="0" u="none" strike="noStrike" cap="none"/>
          </a:p>
        </p:txBody>
      </p:sp>
      <p:sp>
        <p:nvSpPr>
          <p:cNvPr id="170" name="Google Shape;170;p5"/>
          <p:cNvSpPr/>
          <p:nvPr/>
        </p:nvSpPr>
        <p:spPr>
          <a:xfrm>
            <a:off x="793790" y="5421511"/>
            <a:ext cx="13042821" cy="725805"/>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FCBBF"/>
              </a:buClr>
              <a:buSzPts val="1750"/>
              <a:buFont typeface="Raleway"/>
              <a:buChar char="•"/>
            </a:pPr>
            <a:r>
              <a:rPr lang="en-US" sz="1750" b="0" i="0" u="none" strike="noStrike" cap="none">
                <a:solidFill>
                  <a:srgbClr val="CFCBBF"/>
                </a:solidFill>
                <a:latin typeface="Raleway"/>
                <a:ea typeface="Raleway"/>
                <a:cs typeface="Raleway"/>
                <a:sym typeface="Raleway"/>
              </a:rPr>
              <a:t>The data table has missing values in several columns. This could be due to data unavailability or reporting inconsistencies.</a:t>
            </a:r>
            <a:endParaRPr sz="1750" b="0" i="0" u="none" strike="noStrike" cap="none"/>
          </a:p>
        </p:txBody>
      </p:sp>
      <p:sp>
        <p:nvSpPr>
          <p:cNvPr id="171" name="Google Shape;171;p5"/>
          <p:cNvSpPr/>
          <p:nvPr/>
        </p:nvSpPr>
        <p:spPr>
          <a:xfrm>
            <a:off x="793790" y="6402467"/>
            <a:ext cx="13042821"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FCBBF"/>
              </a:buClr>
              <a:buSzPts val="1750"/>
              <a:buFont typeface="Raleway"/>
              <a:buNone/>
            </a:pPr>
            <a:r>
              <a:rPr lang="en-US" sz="1750" b="0" i="0" u="none" strike="noStrike" cap="none">
                <a:solidFill>
                  <a:srgbClr val="CFCBBF"/>
                </a:solidFill>
                <a:latin typeface="Raleway"/>
                <a:ea typeface="Raleway"/>
                <a:cs typeface="Raleway"/>
                <a:sym typeface="Raleway"/>
              </a:rPr>
              <a:t>While most features are numerical, some values contain special characters like ‘$’,’%’ and’,’, which can be interpreted as objects or strings by machine learning algorithms. This requires careful data pre-processing to ensure that the data is properly understood and utilized.</a:t>
            </a:r>
            <a:endParaRPr sz="1750" b="0" i="0" u="none" strike="noStrike" cap="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6"/>
          <p:cNvSpPr/>
          <p:nvPr/>
        </p:nvSpPr>
        <p:spPr>
          <a:xfrm>
            <a:off x="396835" y="311825"/>
            <a:ext cx="2388751"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F2E782"/>
              </a:buClr>
              <a:buSzPts val="1750"/>
              <a:buFont typeface="Prata"/>
              <a:buNone/>
            </a:pPr>
            <a:r>
              <a:rPr lang="en-US" sz="1750" b="0" i="0" u="none" strike="noStrike" cap="none">
                <a:solidFill>
                  <a:srgbClr val="F2E782"/>
                </a:solidFill>
                <a:latin typeface="Prata"/>
                <a:ea typeface="Prata"/>
                <a:cs typeface="Prata"/>
                <a:sym typeface="Prata"/>
              </a:rPr>
              <a:t>Column-wise Analysis</a:t>
            </a:r>
            <a:endParaRPr sz="1750" b="0" i="0" u="none" strike="noStrike" cap="none"/>
          </a:p>
        </p:txBody>
      </p:sp>
      <p:sp>
        <p:nvSpPr>
          <p:cNvPr id="178" name="Google Shape;178;p6"/>
          <p:cNvSpPr/>
          <p:nvPr/>
        </p:nvSpPr>
        <p:spPr>
          <a:xfrm>
            <a:off x="396835" y="822127"/>
            <a:ext cx="13836729" cy="7720251"/>
          </a:xfrm>
          <a:prstGeom prst="roundRect">
            <a:avLst>
              <a:gd name="adj" fmla="val 220"/>
            </a:avLst>
          </a:prstGeom>
          <a:noFill/>
          <a:ln w="9525" cap="flat" cmpd="sng">
            <a:solidFill>
              <a:srgbClr val="FFFFFF">
                <a:alpha val="2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404455" y="829747"/>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18041" y="905351"/>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Column Name</a:t>
            </a:r>
            <a:endParaRPr sz="700" b="0" i="0" u="none" strike="noStrike" cap="none"/>
          </a:p>
        </p:txBody>
      </p:sp>
      <p:sp>
        <p:nvSpPr>
          <p:cNvPr id="181" name="Google Shape;181;p6"/>
          <p:cNvSpPr/>
          <p:nvPr/>
        </p:nvSpPr>
        <p:spPr>
          <a:xfrm>
            <a:off x="3977164" y="905351"/>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Non-Null Count</a:t>
            </a:r>
            <a:endParaRPr sz="700" b="0" i="0" u="none" strike="noStrike" cap="none"/>
          </a:p>
        </p:txBody>
      </p:sp>
      <p:sp>
        <p:nvSpPr>
          <p:cNvPr id="182" name="Google Shape;182;p6"/>
          <p:cNvSpPr/>
          <p:nvPr/>
        </p:nvSpPr>
        <p:spPr>
          <a:xfrm>
            <a:off x="7432477" y="905351"/>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Data Type</a:t>
            </a:r>
            <a:endParaRPr sz="700" b="0" i="0" u="none" strike="noStrike" cap="none"/>
          </a:p>
        </p:txBody>
      </p:sp>
      <p:sp>
        <p:nvSpPr>
          <p:cNvPr id="183" name="Google Shape;183;p6"/>
          <p:cNvSpPr/>
          <p:nvPr/>
        </p:nvSpPr>
        <p:spPr>
          <a:xfrm>
            <a:off x="10887789" y="905351"/>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Description (Inferred)</a:t>
            </a:r>
            <a:endParaRPr sz="700" b="0" i="0" u="none" strike="noStrike" cap="none"/>
          </a:p>
        </p:txBody>
      </p:sp>
      <p:sp>
        <p:nvSpPr>
          <p:cNvPr id="184" name="Google Shape;184;p6"/>
          <p:cNvSpPr/>
          <p:nvPr/>
        </p:nvSpPr>
        <p:spPr>
          <a:xfrm>
            <a:off x="404455" y="1126093"/>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18041" y="1201698"/>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Birth Rate</a:t>
            </a:r>
            <a:endParaRPr sz="700" b="0" i="0" u="none" strike="noStrike" cap="none"/>
          </a:p>
        </p:txBody>
      </p:sp>
      <p:sp>
        <p:nvSpPr>
          <p:cNvPr id="186" name="Google Shape;186;p6"/>
          <p:cNvSpPr/>
          <p:nvPr/>
        </p:nvSpPr>
        <p:spPr>
          <a:xfrm>
            <a:off x="3977164" y="1201698"/>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2585</a:t>
            </a:r>
            <a:endParaRPr sz="700" b="0" i="0" u="none" strike="noStrike" cap="none"/>
          </a:p>
        </p:txBody>
      </p:sp>
      <p:sp>
        <p:nvSpPr>
          <p:cNvPr id="187" name="Google Shape;187;p6"/>
          <p:cNvSpPr/>
          <p:nvPr/>
        </p:nvSpPr>
        <p:spPr>
          <a:xfrm>
            <a:off x="7432477" y="1201698"/>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188" name="Google Shape;188;p6"/>
          <p:cNvSpPr/>
          <p:nvPr/>
        </p:nvSpPr>
        <p:spPr>
          <a:xfrm>
            <a:off x="10887789" y="1201698"/>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Birth rate per 1000 population</a:t>
            </a:r>
            <a:endParaRPr sz="700" b="0" i="0" u="none" strike="noStrike" cap="none"/>
          </a:p>
        </p:txBody>
      </p:sp>
      <p:sp>
        <p:nvSpPr>
          <p:cNvPr id="189" name="Google Shape;189;p6"/>
          <p:cNvSpPr/>
          <p:nvPr/>
        </p:nvSpPr>
        <p:spPr>
          <a:xfrm>
            <a:off x="404455" y="1422440"/>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518041" y="1498044"/>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Business Tax Rate</a:t>
            </a:r>
            <a:endParaRPr sz="700" b="0" i="0" u="none" strike="noStrike" cap="none"/>
          </a:p>
        </p:txBody>
      </p:sp>
      <p:sp>
        <p:nvSpPr>
          <p:cNvPr id="191" name="Google Shape;191;p6"/>
          <p:cNvSpPr/>
          <p:nvPr/>
        </p:nvSpPr>
        <p:spPr>
          <a:xfrm>
            <a:off x="3977164" y="1498044"/>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1423</a:t>
            </a:r>
            <a:endParaRPr sz="700" b="0" i="0" u="none" strike="noStrike" cap="none"/>
          </a:p>
        </p:txBody>
      </p:sp>
      <p:sp>
        <p:nvSpPr>
          <p:cNvPr id="192" name="Google Shape;192;p6"/>
          <p:cNvSpPr/>
          <p:nvPr/>
        </p:nvSpPr>
        <p:spPr>
          <a:xfrm>
            <a:off x="7432477" y="1498044"/>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object</a:t>
            </a:r>
            <a:endParaRPr sz="700" b="0" i="0" u="none" strike="noStrike" cap="none"/>
          </a:p>
        </p:txBody>
      </p:sp>
      <p:sp>
        <p:nvSpPr>
          <p:cNvPr id="193" name="Google Shape;193;p6"/>
          <p:cNvSpPr/>
          <p:nvPr/>
        </p:nvSpPr>
        <p:spPr>
          <a:xfrm>
            <a:off x="10887789" y="1498044"/>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Business tax rate (likely a percentage)</a:t>
            </a:r>
            <a:endParaRPr sz="700" b="0" i="0" u="none" strike="noStrike" cap="none"/>
          </a:p>
        </p:txBody>
      </p:sp>
      <p:sp>
        <p:nvSpPr>
          <p:cNvPr id="194" name="Google Shape;194;p6"/>
          <p:cNvSpPr/>
          <p:nvPr/>
        </p:nvSpPr>
        <p:spPr>
          <a:xfrm>
            <a:off x="404455" y="1718786"/>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518041" y="1794391"/>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CO2 Emissions</a:t>
            </a:r>
            <a:endParaRPr sz="700" b="0" i="0" u="none" strike="noStrike" cap="none"/>
          </a:p>
        </p:txBody>
      </p:sp>
      <p:sp>
        <p:nvSpPr>
          <p:cNvPr id="196" name="Google Shape;196;p6"/>
          <p:cNvSpPr/>
          <p:nvPr/>
        </p:nvSpPr>
        <p:spPr>
          <a:xfrm>
            <a:off x="3977164" y="1794391"/>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2125</a:t>
            </a:r>
            <a:endParaRPr sz="700" b="0" i="0" u="none" strike="noStrike" cap="none"/>
          </a:p>
        </p:txBody>
      </p:sp>
      <p:sp>
        <p:nvSpPr>
          <p:cNvPr id="197" name="Google Shape;197;p6"/>
          <p:cNvSpPr/>
          <p:nvPr/>
        </p:nvSpPr>
        <p:spPr>
          <a:xfrm>
            <a:off x="7432477" y="1794391"/>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198" name="Google Shape;198;p6"/>
          <p:cNvSpPr/>
          <p:nvPr/>
        </p:nvSpPr>
        <p:spPr>
          <a:xfrm>
            <a:off x="10887789" y="1794391"/>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CO2 emissions per capita (likely in metric tons)</a:t>
            </a:r>
            <a:endParaRPr sz="700" b="0" i="0" u="none" strike="noStrike" cap="none"/>
          </a:p>
        </p:txBody>
      </p:sp>
      <p:sp>
        <p:nvSpPr>
          <p:cNvPr id="199" name="Google Shape;199;p6"/>
          <p:cNvSpPr/>
          <p:nvPr/>
        </p:nvSpPr>
        <p:spPr>
          <a:xfrm>
            <a:off x="404455" y="2015133"/>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18041" y="2090738"/>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Country</a:t>
            </a:r>
            <a:endParaRPr sz="700" b="0" i="0" u="none" strike="noStrike" cap="none"/>
          </a:p>
        </p:txBody>
      </p:sp>
      <p:sp>
        <p:nvSpPr>
          <p:cNvPr id="201" name="Google Shape;201;p6"/>
          <p:cNvSpPr/>
          <p:nvPr/>
        </p:nvSpPr>
        <p:spPr>
          <a:xfrm>
            <a:off x="3977164" y="2090738"/>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2704</a:t>
            </a:r>
            <a:endParaRPr sz="700" b="0" i="0" u="none" strike="noStrike" cap="none"/>
          </a:p>
        </p:txBody>
      </p:sp>
      <p:sp>
        <p:nvSpPr>
          <p:cNvPr id="202" name="Google Shape;202;p6"/>
          <p:cNvSpPr/>
          <p:nvPr/>
        </p:nvSpPr>
        <p:spPr>
          <a:xfrm>
            <a:off x="7432477" y="2090738"/>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object</a:t>
            </a:r>
            <a:endParaRPr sz="700" b="0" i="0" u="none" strike="noStrike" cap="none"/>
          </a:p>
        </p:txBody>
      </p:sp>
      <p:sp>
        <p:nvSpPr>
          <p:cNvPr id="203" name="Google Shape;203;p6"/>
          <p:cNvSpPr/>
          <p:nvPr/>
        </p:nvSpPr>
        <p:spPr>
          <a:xfrm>
            <a:off x="10887789" y="2090738"/>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Country name</a:t>
            </a:r>
            <a:endParaRPr sz="700" b="0" i="0" u="none" strike="noStrike" cap="none"/>
          </a:p>
        </p:txBody>
      </p:sp>
      <p:sp>
        <p:nvSpPr>
          <p:cNvPr id="204" name="Google Shape;204;p6"/>
          <p:cNvSpPr/>
          <p:nvPr/>
        </p:nvSpPr>
        <p:spPr>
          <a:xfrm>
            <a:off x="404455" y="2311479"/>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18041" y="2387084"/>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Days to Start Business</a:t>
            </a:r>
            <a:endParaRPr sz="700" b="0" i="0" u="none" strike="noStrike" cap="none"/>
          </a:p>
        </p:txBody>
      </p:sp>
      <p:sp>
        <p:nvSpPr>
          <p:cNvPr id="206" name="Google Shape;206;p6"/>
          <p:cNvSpPr/>
          <p:nvPr/>
        </p:nvSpPr>
        <p:spPr>
          <a:xfrm>
            <a:off x="3977164" y="2387084"/>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1718</a:t>
            </a:r>
            <a:endParaRPr sz="700" b="0" i="0" u="none" strike="noStrike" cap="none"/>
          </a:p>
        </p:txBody>
      </p:sp>
      <p:sp>
        <p:nvSpPr>
          <p:cNvPr id="207" name="Google Shape;207;p6"/>
          <p:cNvSpPr/>
          <p:nvPr/>
        </p:nvSpPr>
        <p:spPr>
          <a:xfrm>
            <a:off x="7432477" y="2387084"/>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08" name="Google Shape;208;p6"/>
          <p:cNvSpPr/>
          <p:nvPr/>
        </p:nvSpPr>
        <p:spPr>
          <a:xfrm>
            <a:off x="10887789" y="2387084"/>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Number of days to start a business</a:t>
            </a:r>
            <a:endParaRPr sz="700" b="0" i="0" u="none" strike="noStrike" cap="none"/>
          </a:p>
        </p:txBody>
      </p:sp>
      <p:sp>
        <p:nvSpPr>
          <p:cNvPr id="209" name="Google Shape;209;p6"/>
          <p:cNvSpPr/>
          <p:nvPr/>
        </p:nvSpPr>
        <p:spPr>
          <a:xfrm>
            <a:off x="404455" y="2607826"/>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518041" y="2683431"/>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Ease of Business</a:t>
            </a:r>
            <a:endParaRPr sz="700" b="0" i="0" u="none" strike="noStrike" cap="none"/>
          </a:p>
        </p:txBody>
      </p:sp>
      <p:sp>
        <p:nvSpPr>
          <p:cNvPr id="211" name="Google Shape;211;p6"/>
          <p:cNvSpPr/>
          <p:nvPr/>
        </p:nvSpPr>
        <p:spPr>
          <a:xfrm>
            <a:off x="3977164" y="2683431"/>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185</a:t>
            </a:r>
            <a:endParaRPr sz="700" b="0" i="0" u="none" strike="noStrike" cap="none"/>
          </a:p>
        </p:txBody>
      </p:sp>
      <p:sp>
        <p:nvSpPr>
          <p:cNvPr id="212" name="Google Shape;212;p6"/>
          <p:cNvSpPr/>
          <p:nvPr/>
        </p:nvSpPr>
        <p:spPr>
          <a:xfrm>
            <a:off x="7432477" y="2683431"/>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13" name="Google Shape;213;p6"/>
          <p:cNvSpPr/>
          <p:nvPr/>
        </p:nvSpPr>
        <p:spPr>
          <a:xfrm>
            <a:off x="10887789" y="2683431"/>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Ease of doing business index (likely a scale)</a:t>
            </a:r>
            <a:endParaRPr sz="700" b="0" i="0" u="none" strike="noStrike" cap="none"/>
          </a:p>
        </p:txBody>
      </p:sp>
      <p:sp>
        <p:nvSpPr>
          <p:cNvPr id="214" name="Google Shape;214;p6"/>
          <p:cNvSpPr/>
          <p:nvPr/>
        </p:nvSpPr>
        <p:spPr>
          <a:xfrm>
            <a:off x="404455" y="2904173"/>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518041" y="2979777"/>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Energy Usage</a:t>
            </a:r>
            <a:endParaRPr sz="700" b="0" i="0" u="none" strike="noStrike" cap="none"/>
          </a:p>
        </p:txBody>
      </p:sp>
      <p:sp>
        <p:nvSpPr>
          <p:cNvPr id="216" name="Google Shape;216;p6"/>
          <p:cNvSpPr/>
          <p:nvPr/>
        </p:nvSpPr>
        <p:spPr>
          <a:xfrm>
            <a:off x="3977164" y="2979777"/>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1785</a:t>
            </a:r>
            <a:endParaRPr sz="700" b="0" i="0" u="none" strike="noStrike" cap="none"/>
          </a:p>
        </p:txBody>
      </p:sp>
      <p:sp>
        <p:nvSpPr>
          <p:cNvPr id="217" name="Google Shape;217;p6"/>
          <p:cNvSpPr/>
          <p:nvPr/>
        </p:nvSpPr>
        <p:spPr>
          <a:xfrm>
            <a:off x="7432477" y="2979777"/>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18" name="Google Shape;218;p6"/>
          <p:cNvSpPr/>
          <p:nvPr/>
        </p:nvSpPr>
        <p:spPr>
          <a:xfrm>
            <a:off x="10887789" y="2979777"/>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Energy consumption per capita (likely in kilowatt-hours)</a:t>
            </a:r>
            <a:endParaRPr sz="700" b="0" i="0" u="none" strike="noStrike" cap="none"/>
          </a:p>
        </p:txBody>
      </p:sp>
      <p:sp>
        <p:nvSpPr>
          <p:cNvPr id="219" name="Google Shape;219;p6"/>
          <p:cNvSpPr/>
          <p:nvPr/>
        </p:nvSpPr>
        <p:spPr>
          <a:xfrm>
            <a:off x="404455" y="3200519"/>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518041" y="3276124"/>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GDP</a:t>
            </a:r>
            <a:endParaRPr sz="700" b="0" i="0" u="none" strike="noStrike" cap="none"/>
          </a:p>
        </p:txBody>
      </p:sp>
      <p:sp>
        <p:nvSpPr>
          <p:cNvPr id="221" name="Google Shape;221;p6"/>
          <p:cNvSpPr/>
          <p:nvPr/>
        </p:nvSpPr>
        <p:spPr>
          <a:xfrm>
            <a:off x="3977164" y="3276124"/>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2494</a:t>
            </a:r>
            <a:endParaRPr sz="700" b="0" i="0" u="none" strike="noStrike" cap="none"/>
          </a:p>
        </p:txBody>
      </p:sp>
      <p:sp>
        <p:nvSpPr>
          <p:cNvPr id="222" name="Google Shape;222;p6"/>
          <p:cNvSpPr/>
          <p:nvPr/>
        </p:nvSpPr>
        <p:spPr>
          <a:xfrm>
            <a:off x="7432477" y="3276124"/>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object</a:t>
            </a:r>
            <a:endParaRPr sz="700" b="0" i="0" u="none" strike="noStrike" cap="none"/>
          </a:p>
        </p:txBody>
      </p:sp>
      <p:sp>
        <p:nvSpPr>
          <p:cNvPr id="223" name="Google Shape;223;p6"/>
          <p:cNvSpPr/>
          <p:nvPr/>
        </p:nvSpPr>
        <p:spPr>
          <a:xfrm>
            <a:off x="10887789" y="3276124"/>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Gross Domestic Product (likely in currency)</a:t>
            </a:r>
            <a:endParaRPr sz="700" b="0" i="0" u="none" strike="noStrike" cap="none"/>
          </a:p>
        </p:txBody>
      </p:sp>
      <p:sp>
        <p:nvSpPr>
          <p:cNvPr id="224" name="Google Shape;224;p6"/>
          <p:cNvSpPr/>
          <p:nvPr/>
        </p:nvSpPr>
        <p:spPr>
          <a:xfrm>
            <a:off x="404455" y="3496866"/>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518041" y="3572470"/>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Health Exp % GDP</a:t>
            </a:r>
            <a:endParaRPr sz="700" b="0" i="0" u="none" strike="noStrike" cap="none"/>
          </a:p>
        </p:txBody>
      </p:sp>
      <p:sp>
        <p:nvSpPr>
          <p:cNvPr id="226" name="Google Shape;226;p6"/>
          <p:cNvSpPr/>
          <p:nvPr/>
        </p:nvSpPr>
        <p:spPr>
          <a:xfrm>
            <a:off x="3977164" y="3572470"/>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2395</a:t>
            </a:r>
            <a:endParaRPr sz="700" b="0" i="0" u="none" strike="noStrike" cap="none"/>
          </a:p>
        </p:txBody>
      </p:sp>
      <p:sp>
        <p:nvSpPr>
          <p:cNvPr id="227" name="Google Shape;227;p6"/>
          <p:cNvSpPr/>
          <p:nvPr/>
        </p:nvSpPr>
        <p:spPr>
          <a:xfrm>
            <a:off x="7432477" y="3572470"/>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28" name="Google Shape;228;p6"/>
          <p:cNvSpPr/>
          <p:nvPr/>
        </p:nvSpPr>
        <p:spPr>
          <a:xfrm>
            <a:off x="10887789" y="3572470"/>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Healthcare expenditure as a percentage of GDP</a:t>
            </a:r>
            <a:endParaRPr sz="700" b="0" i="0" u="none" strike="noStrike" cap="none"/>
          </a:p>
        </p:txBody>
      </p:sp>
      <p:sp>
        <p:nvSpPr>
          <p:cNvPr id="229" name="Google Shape;229;p6"/>
          <p:cNvSpPr/>
          <p:nvPr/>
        </p:nvSpPr>
        <p:spPr>
          <a:xfrm>
            <a:off x="404455" y="3793212"/>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518041" y="3868817"/>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Health Exp/Capita</a:t>
            </a:r>
            <a:endParaRPr sz="700" b="0" i="0" u="none" strike="noStrike" cap="none"/>
          </a:p>
        </p:txBody>
      </p:sp>
      <p:sp>
        <p:nvSpPr>
          <p:cNvPr id="231" name="Google Shape;231;p6"/>
          <p:cNvSpPr/>
          <p:nvPr/>
        </p:nvSpPr>
        <p:spPr>
          <a:xfrm>
            <a:off x="3977164" y="3868817"/>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2395</a:t>
            </a:r>
            <a:endParaRPr sz="700" b="0" i="0" u="none" strike="noStrike" cap="none"/>
          </a:p>
        </p:txBody>
      </p:sp>
      <p:sp>
        <p:nvSpPr>
          <p:cNvPr id="232" name="Google Shape;232;p6"/>
          <p:cNvSpPr/>
          <p:nvPr/>
        </p:nvSpPr>
        <p:spPr>
          <a:xfrm>
            <a:off x="7432477" y="3868817"/>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object</a:t>
            </a:r>
            <a:endParaRPr sz="700" b="0" i="0" u="none" strike="noStrike" cap="none"/>
          </a:p>
        </p:txBody>
      </p:sp>
      <p:sp>
        <p:nvSpPr>
          <p:cNvPr id="233" name="Google Shape;233;p6"/>
          <p:cNvSpPr/>
          <p:nvPr/>
        </p:nvSpPr>
        <p:spPr>
          <a:xfrm>
            <a:off x="10887789" y="3868817"/>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Healthcare expenditure per capita (likely in currency)</a:t>
            </a:r>
            <a:endParaRPr sz="700" b="0" i="0" u="none" strike="noStrike" cap="none"/>
          </a:p>
        </p:txBody>
      </p:sp>
      <p:sp>
        <p:nvSpPr>
          <p:cNvPr id="234" name="Google Shape;234;p6"/>
          <p:cNvSpPr/>
          <p:nvPr/>
        </p:nvSpPr>
        <p:spPr>
          <a:xfrm>
            <a:off x="404455" y="4089559"/>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518041" y="4165163"/>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Hours to do Tax</a:t>
            </a:r>
            <a:endParaRPr sz="700" b="0" i="0" u="none" strike="noStrike" cap="none"/>
          </a:p>
        </p:txBody>
      </p:sp>
      <p:sp>
        <p:nvSpPr>
          <p:cNvPr id="236" name="Google Shape;236;p6"/>
          <p:cNvSpPr/>
          <p:nvPr/>
        </p:nvSpPr>
        <p:spPr>
          <a:xfrm>
            <a:off x="3977164" y="4165163"/>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1416</a:t>
            </a:r>
            <a:endParaRPr sz="700" b="0" i="0" u="none" strike="noStrike" cap="none"/>
          </a:p>
        </p:txBody>
      </p:sp>
      <p:sp>
        <p:nvSpPr>
          <p:cNvPr id="237" name="Google Shape;237;p6"/>
          <p:cNvSpPr/>
          <p:nvPr/>
        </p:nvSpPr>
        <p:spPr>
          <a:xfrm>
            <a:off x="7432477" y="4165163"/>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38" name="Google Shape;238;p6"/>
          <p:cNvSpPr/>
          <p:nvPr/>
        </p:nvSpPr>
        <p:spPr>
          <a:xfrm>
            <a:off x="10887789" y="4165163"/>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Number of hours to pay taxes</a:t>
            </a:r>
            <a:endParaRPr sz="700" b="0" i="0" u="none" strike="noStrike" cap="none"/>
          </a:p>
        </p:txBody>
      </p:sp>
      <p:sp>
        <p:nvSpPr>
          <p:cNvPr id="239" name="Google Shape;239;p6"/>
          <p:cNvSpPr/>
          <p:nvPr/>
        </p:nvSpPr>
        <p:spPr>
          <a:xfrm>
            <a:off x="404455" y="4385905"/>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518041" y="4461510"/>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Infant Mortality Rate</a:t>
            </a:r>
            <a:endParaRPr sz="700" b="0" i="0" u="none" strike="noStrike" cap="none"/>
          </a:p>
        </p:txBody>
      </p:sp>
      <p:sp>
        <p:nvSpPr>
          <p:cNvPr id="241" name="Google Shape;241;p6"/>
          <p:cNvSpPr/>
          <p:nvPr/>
        </p:nvSpPr>
        <p:spPr>
          <a:xfrm>
            <a:off x="3977164" y="4461510"/>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2444</a:t>
            </a:r>
            <a:endParaRPr sz="700" b="0" i="0" u="none" strike="noStrike" cap="none"/>
          </a:p>
        </p:txBody>
      </p:sp>
      <p:sp>
        <p:nvSpPr>
          <p:cNvPr id="242" name="Google Shape;242;p6"/>
          <p:cNvSpPr/>
          <p:nvPr/>
        </p:nvSpPr>
        <p:spPr>
          <a:xfrm>
            <a:off x="7432477" y="4461510"/>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43" name="Google Shape;243;p6"/>
          <p:cNvSpPr/>
          <p:nvPr/>
        </p:nvSpPr>
        <p:spPr>
          <a:xfrm>
            <a:off x="10887789" y="4461510"/>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Infant mortality rate per 1000 live births</a:t>
            </a:r>
            <a:endParaRPr sz="700" b="0" i="0" u="none" strike="noStrike" cap="none"/>
          </a:p>
        </p:txBody>
      </p:sp>
      <p:sp>
        <p:nvSpPr>
          <p:cNvPr id="244" name="Google Shape;244;p6"/>
          <p:cNvSpPr/>
          <p:nvPr/>
        </p:nvSpPr>
        <p:spPr>
          <a:xfrm>
            <a:off x="404455" y="4682252"/>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518041" y="4757857"/>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Internet Usage</a:t>
            </a:r>
            <a:endParaRPr sz="700" b="0" i="0" u="none" strike="noStrike" cap="none"/>
          </a:p>
        </p:txBody>
      </p:sp>
      <p:sp>
        <p:nvSpPr>
          <p:cNvPr id="246" name="Google Shape;246;p6"/>
          <p:cNvSpPr/>
          <p:nvPr/>
        </p:nvSpPr>
        <p:spPr>
          <a:xfrm>
            <a:off x="3977164" y="4757857"/>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2531</a:t>
            </a:r>
            <a:endParaRPr sz="700" b="0" i="0" u="none" strike="noStrike" cap="none"/>
          </a:p>
        </p:txBody>
      </p:sp>
      <p:sp>
        <p:nvSpPr>
          <p:cNvPr id="247" name="Google Shape;247;p6"/>
          <p:cNvSpPr/>
          <p:nvPr/>
        </p:nvSpPr>
        <p:spPr>
          <a:xfrm>
            <a:off x="7432477" y="4757857"/>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48" name="Google Shape;248;p6"/>
          <p:cNvSpPr/>
          <p:nvPr/>
        </p:nvSpPr>
        <p:spPr>
          <a:xfrm>
            <a:off x="10887789" y="4757857"/>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Internet usage percentage</a:t>
            </a:r>
            <a:endParaRPr sz="700" b="0" i="0" u="none" strike="noStrike" cap="none"/>
          </a:p>
        </p:txBody>
      </p:sp>
      <p:sp>
        <p:nvSpPr>
          <p:cNvPr id="249" name="Google Shape;249;p6"/>
          <p:cNvSpPr/>
          <p:nvPr/>
        </p:nvSpPr>
        <p:spPr>
          <a:xfrm>
            <a:off x="404455" y="4978598"/>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518041" y="5054203"/>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Lending Interest</a:t>
            </a:r>
            <a:endParaRPr sz="700" b="0" i="0" u="none" strike="noStrike" cap="none"/>
          </a:p>
        </p:txBody>
      </p:sp>
      <p:sp>
        <p:nvSpPr>
          <p:cNvPr id="251" name="Google Shape;251;p6"/>
          <p:cNvSpPr/>
          <p:nvPr/>
        </p:nvSpPr>
        <p:spPr>
          <a:xfrm>
            <a:off x="3977164" y="5054203"/>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1880</a:t>
            </a:r>
            <a:endParaRPr sz="700" b="0" i="0" u="none" strike="noStrike" cap="none"/>
          </a:p>
        </p:txBody>
      </p:sp>
      <p:sp>
        <p:nvSpPr>
          <p:cNvPr id="252" name="Google Shape;252;p6"/>
          <p:cNvSpPr/>
          <p:nvPr/>
        </p:nvSpPr>
        <p:spPr>
          <a:xfrm>
            <a:off x="7432477" y="5054203"/>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53" name="Google Shape;253;p6"/>
          <p:cNvSpPr/>
          <p:nvPr/>
        </p:nvSpPr>
        <p:spPr>
          <a:xfrm>
            <a:off x="10887789" y="5054203"/>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Lending interest rate</a:t>
            </a:r>
            <a:endParaRPr sz="700" b="0" i="0" u="none" strike="noStrike" cap="none"/>
          </a:p>
        </p:txBody>
      </p:sp>
      <p:sp>
        <p:nvSpPr>
          <p:cNvPr id="254" name="Google Shape;254;p6"/>
          <p:cNvSpPr/>
          <p:nvPr/>
        </p:nvSpPr>
        <p:spPr>
          <a:xfrm>
            <a:off x="404455" y="5274945"/>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518041" y="5350550"/>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Life Expectancy Female</a:t>
            </a:r>
            <a:endParaRPr sz="700" b="0" i="0" u="none" strike="noStrike" cap="none"/>
          </a:p>
        </p:txBody>
      </p:sp>
      <p:sp>
        <p:nvSpPr>
          <p:cNvPr id="256" name="Google Shape;256;p6"/>
          <p:cNvSpPr/>
          <p:nvPr/>
        </p:nvSpPr>
        <p:spPr>
          <a:xfrm>
            <a:off x="3977164" y="5350550"/>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2568</a:t>
            </a:r>
            <a:endParaRPr sz="700" b="0" i="0" u="none" strike="noStrike" cap="none"/>
          </a:p>
        </p:txBody>
      </p:sp>
      <p:sp>
        <p:nvSpPr>
          <p:cNvPr id="257" name="Google Shape;257;p6"/>
          <p:cNvSpPr/>
          <p:nvPr/>
        </p:nvSpPr>
        <p:spPr>
          <a:xfrm>
            <a:off x="7432477" y="5350550"/>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58" name="Google Shape;258;p6"/>
          <p:cNvSpPr/>
          <p:nvPr/>
        </p:nvSpPr>
        <p:spPr>
          <a:xfrm>
            <a:off x="10887789" y="5350550"/>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Life expectancy for females (in years)</a:t>
            </a:r>
            <a:endParaRPr sz="700" b="0" i="0" u="none" strike="noStrike" cap="none"/>
          </a:p>
        </p:txBody>
      </p:sp>
      <p:sp>
        <p:nvSpPr>
          <p:cNvPr id="259" name="Google Shape;259;p6"/>
          <p:cNvSpPr/>
          <p:nvPr/>
        </p:nvSpPr>
        <p:spPr>
          <a:xfrm>
            <a:off x="404455" y="5571292"/>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518041" y="5646896"/>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Life Expectancy Male</a:t>
            </a:r>
            <a:endParaRPr sz="700" b="0" i="0" u="none" strike="noStrike" cap="none"/>
          </a:p>
        </p:txBody>
      </p:sp>
      <p:sp>
        <p:nvSpPr>
          <p:cNvPr id="261" name="Google Shape;261;p6"/>
          <p:cNvSpPr/>
          <p:nvPr/>
        </p:nvSpPr>
        <p:spPr>
          <a:xfrm>
            <a:off x="3977164" y="5646896"/>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2568</a:t>
            </a:r>
            <a:endParaRPr sz="700" b="0" i="0" u="none" strike="noStrike" cap="none"/>
          </a:p>
        </p:txBody>
      </p:sp>
      <p:sp>
        <p:nvSpPr>
          <p:cNvPr id="262" name="Google Shape;262;p6"/>
          <p:cNvSpPr/>
          <p:nvPr/>
        </p:nvSpPr>
        <p:spPr>
          <a:xfrm>
            <a:off x="7432477" y="5646896"/>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63" name="Google Shape;263;p6"/>
          <p:cNvSpPr/>
          <p:nvPr/>
        </p:nvSpPr>
        <p:spPr>
          <a:xfrm>
            <a:off x="10887789" y="5646896"/>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Life expectancy for males (in years)</a:t>
            </a:r>
            <a:endParaRPr sz="700" b="0" i="0" u="none" strike="noStrike" cap="none"/>
          </a:p>
        </p:txBody>
      </p:sp>
      <p:sp>
        <p:nvSpPr>
          <p:cNvPr id="264" name="Google Shape;264;p6"/>
          <p:cNvSpPr/>
          <p:nvPr/>
        </p:nvSpPr>
        <p:spPr>
          <a:xfrm>
            <a:off x="404455" y="5867638"/>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518041" y="5943243"/>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Mobile Phone Usage</a:t>
            </a:r>
            <a:endParaRPr sz="700" b="0" i="0" u="none" strike="noStrike" cap="none"/>
          </a:p>
        </p:txBody>
      </p:sp>
      <p:sp>
        <p:nvSpPr>
          <p:cNvPr id="266" name="Google Shape;266;p6"/>
          <p:cNvSpPr/>
          <p:nvPr/>
        </p:nvSpPr>
        <p:spPr>
          <a:xfrm>
            <a:off x="3977164" y="5943243"/>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2537</a:t>
            </a:r>
            <a:endParaRPr sz="700" b="0" i="0" u="none" strike="noStrike" cap="none"/>
          </a:p>
        </p:txBody>
      </p:sp>
      <p:sp>
        <p:nvSpPr>
          <p:cNvPr id="267" name="Google Shape;267;p6"/>
          <p:cNvSpPr/>
          <p:nvPr/>
        </p:nvSpPr>
        <p:spPr>
          <a:xfrm>
            <a:off x="7432477" y="5943243"/>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68" name="Google Shape;268;p6"/>
          <p:cNvSpPr/>
          <p:nvPr/>
        </p:nvSpPr>
        <p:spPr>
          <a:xfrm>
            <a:off x="10887789" y="5943243"/>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Mobile phone usage percentage</a:t>
            </a:r>
            <a:endParaRPr sz="700" b="0" i="0" u="none" strike="noStrike" cap="none"/>
          </a:p>
        </p:txBody>
      </p:sp>
      <p:sp>
        <p:nvSpPr>
          <p:cNvPr id="269" name="Google Shape;269;p6"/>
          <p:cNvSpPr/>
          <p:nvPr/>
        </p:nvSpPr>
        <p:spPr>
          <a:xfrm>
            <a:off x="404455" y="6163985"/>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18041" y="6239589"/>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Number of Records</a:t>
            </a:r>
            <a:endParaRPr sz="700" b="0" i="0" u="none" strike="noStrike" cap="none"/>
          </a:p>
        </p:txBody>
      </p:sp>
      <p:sp>
        <p:nvSpPr>
          <p:cNvPr id="271" name="Google Shape;271;p6"/>
          <p:cNvSpPr/>
          <p:nvPr/>
        </p:nvSpPr>
        <p:spPr>
          <a:xfrm>
            <a:off x="3977164" y="6239589"/>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2704</a:t>
            </a:r>
            <a:endParaRPr sz="700" b="0" i="0" u="none" strike="noStrike" cap="none"/>
          </a:p>
        </p:txBody>
      </p:sp>
      <p:sp>
        <p:nvSpPr>
          <p:cNvPr id="272" name="Google Shape;272;p6"/>
          <p:cNvSpPr/>
          <p:nvPr/>
        </p:nvSpPr>
        <p:spPr>
          <a:xfrm>
            <a:off x="7432477" y="6239589"/>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int64</a:t>
            </a:r>
            <a:endParaRPr sz="700" b="0" i="0" u="none" strike="noStrike" cap="none"/>
          </a:p>
        </p:txBody>
      </p:sp>
      <p:sp>
        <p:nvSpPr>
          <p:cNvPr id="273" name="Google Shape;273;p6"/>
          <p:cNvSpPr/>
          <p:nvPr/>
        </p:nvSpPr>
        <p:spPr>
          <a:xfrm>
            <a:off x="10887789" y="6239589"/>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Number of records (likely for data source)</a:t>
            </a:r>
            <a:endParaRPr sz="700" b="0" i="0" u="none" strike="noStrike" cap="none"/>
          </a:p>
        </p:txBody>
      </p:sp>
      <p:sp>
        <p:nvSpPr>
          <p:cNvPr id="274" name="Google Shape;274;p6"/>
          <p:cNvSpPr/>
          <p:nvPr/>
        </p:nvSpPr>
        <p:spPr>
          <a:xfrm>
            <a:off x="404455" y="6460331"/>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18041" y="6535936"/>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Population 0-14</a:t>
            </a:r>
            <a:endParaRPr sz="700" b="0" i="0" u="none" strike="noStrike" cap="none"/>
          </a:p>
        </p:txBody>
      </p:sp>
      <p:sp>
        <p:nvSpPr>
          <p:cNvPr id="276" name="Google Shape;276;p6"/>
          <p:cNvSpPr/>
          <p:nvPr/>
        </p:nvSpPr>
        <p:spPr>
          <a:xfrm>
            <a:off x="3977164" y="6535936"/>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2484</a:t>
            </a:r>
            <a:endParaRPr sz="700" b="0" i="0" u="none" strike="noStrike" cap="none"/>
          </a:p>
        </p:txBody>
      </p:sp>
      <p:sp>
        <p:nvSpPr>
          <p:cNvPr id="277" name="Google Shape;277;p6"/>
          <p:cNvSpPr/>
          <p:nvPr/>
        </p:nvSpPr>
        <p:spPr>
          <a:xfrm>
            <a:off x="7432477" y="6535936"/>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78" name="Google Shape;278;p6"/>
          <p:cNvSpPr/>
          <p:nvPr/>
        </p:nvSpPr>
        <p:spPr>
          <a:xfrm>
            <a:off x="10887789" y="6535936"/>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Population percentage aged 0-14</a:t>
            </a:r>
            <a:endParaRPr sz="700" b="0" i="0" u="none" strike="noStrike" cap="none"/>
          </a:p>
        </p:txBody>
      </p:sp>
      <p:sp>
        <p:nvSpPr>
          <p:cNvPr id="279" name="Google Shape;279;p6"/>
          <p:cNvSpPr/>
          <p:nvPr/>
        </p:nvSpPr>
        <p:spPr>
          <a:xfrm>
            <a:off x="404455" y="6756678"/>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518041" y="6832283"/>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Population 15-64</a:t>
            </a:r>
            <a:endParaRPr sz="700" b="0" i="0" u="none" strike="noStrike" cap="none"/>
          </a:p>
        </p:txBody>
      </p:sp>
      <p:sp>
        <p:nvSpPr>
          <p:cNvPr id="281" name="Google Shape;281;p6"/>
          <p:cNvSpPr/>
          <p:nvPr/>
        </p:nvSpPr>
        <p:spPr>
          <a:xfrm>
            <a:off x="3977164" y="6832283"/>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2484</a:t>
            </a:r>
            <a:endParaRPr sz="700" b="0" i="0" u="none" strike="noStrike" cap="none"/>
          </a:p>
        </p:txBody>
      </p:sp>
      <p:sp>
        <p:nvSpPr>
          <p:cNvPr id="282" name="Google Shape;282;p6"/>
          <p:cNvSpPr/>
          <p:nvPr/>
        </p:nvSpPr>
        <p:spPr>
          <a:xfrm>
            <a:off x="7432477" y="6832283"/>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83" name="Google Shape;283;p6"/>
          <p:cNvSpPr/>
          <p:nvPr/>
        </p:nvSpPr>
        <p:spPr>
          <a:xfrm>
            <a:off x="10887789" y="6832283"/>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Population percentage aged 15-64</a:t>
            </a:r>
            <a:endParaRPr sz="700" b="0" i="0" u="none" strike="noStrike" cap="none"/>
          </a:p>
        </p:txBody>
      </p:sp>
      <p:sp>
        <p:nvSpPr>
          <p:cNvPr id="284" name="Google Shape;284;p6"/>
          <p:cNvSpPr/>
          <p:nvPr/>
        </p:nvSpPr>
        <p:spPr>
          <a:xfrm>
            <a:off x="404455" y="7053024"/>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518041" y="7128629"/>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Population 65+</a:t>
            </a:r>
            <a:endParaRPr sz="700" b="0" i="0" u="none" strike="noStrike" cap="none"/>
          </a:p>
        </p:txBody>
      </p:sp>
      <p:sp>
        <p:nvSpPr>
          <p:cNvPr id="286" name="Google Shape;286;p6"/>
          <p:cNvSpPr/>
          <p:nvPr/>
        </p:nvSpPr>
        <p:spPr>
          <a:xfrm>
            <a:off x="3977164" y="7128629"/>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2484</a:t>
            </a:r>
            <a:endParaRPr sz="700" b="0" i="0" u="none" strike="noStrike" cap="none"/>
          </a:p>
        </p:txBody>
      </p:sp>
      <p:sp>
        <p:nvSpPr>
          <p:cNvPr id="287" name="Google Shape;287;p6"/>
          <p:cNvSpPr/>
          <p:nvPr/>
        </p:nvSpPr>
        <p:spPr>
          <a:xfrm>
            <a:off x="7432477" y="7128629"/>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88" name="Google Shape;288;p6"/>
          <p:cNvSpPr/>
          <p:nvPr/>
        </p:nvSpPr>
        <p:spPr>
          <a:xfrm>
            <a:off x="10887789" y="7128629"/>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Population percentage aged 65+</a:t>
            </a:r>
            <a:endParaRPr sz="700" b="0" i="0" u="none" strike="noStrike" cap="none"/>
          </a:p>
        </p:txBody>
      </p:sp>
      <p:sp>
        <p:nvSpPr>
          <p:cNvPr id="289" name="Google Shape;289;p6"/>
          <p:cNvSpPr/>
          <p:nvPr/>
        </p:nvSpPr>
        <p:spPr>
          <a:xfrm>
            <a:off x="404455" y="7349371"/>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518041" y="7424976"/>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Population Total</a:t>
            </a:r>
            <a:endParaRPr sz="700" b="0" i="0" u="none" strike="noStrike" cap="none"/>
          </a:p>
        </p:txBody>
      </p:sp>
      <p:sp>
        <p:nvSpPr>
          <p:cNvPr id="291" name="Google Shape;291;p6"/>
          <p:cNvSpPr/>
          <p:nvPr/>
        </p:nvSpPr>
        <p:spPr>
          <a:xfrm>
            <a:off x="3977164" y="7424976"/>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2704</a:t>
            </a:r>
            <a:endParaRPr sz="700" b="0" i="0" u="none" strike="noStrike" cap="none"/>
          </a:p>
        </p:txBody>
      </p:sp>
      <p:sp>
        <p:nvSpPr>
          <p:cNvPr id="292" name="Google Shape;292;p6"/>
          <p:cNvSpPr/>
          <p:nvPr/>
        </p:nvSpPr>
        <p:spPr>
          <a:xfrm>
            <a:off x="7432477" y="7424976"/>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int64</a:t>
            </a:r>
            <a:endParaRPr sz="700" b="0" i="0" u="none" strike="noStrike" cap="none"/>
          </a:p>
        </p:txBody>
      </p:sp>
      <p:sp>
        <p:nvSpPr>
          <p:cNvPr id="293" name="Google Shape;293;p6"/>
          <p:cNvSpPr/>
          <p:nvPr/>
        </p:nvSpPr>
        <p:spPr>
          <a:xfrm>
            <a:off x="10887789" y="7424976"/>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Total population</a:t>
            </a:r>
            <a:endParaRPr sz="700" b="0" i="0" u="none" strike="noStrike" cap="none"/>
          </a:p>
        </p:txBody>
      </p:sp>
      <p:sp>
        <p:nvSpPr>
          <p:cNvPr id="294" name="Google Shape;294;p6"/>
          <p:cNvSpPr/>
          <p:nvPr/>
        </p:nvSpPr>
        <p:spPr>
          <a:xfrm>
            <a:off x="404455" y="7645718"/>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18041" y="7721322"/>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Population Urban</a:t>
            </a:r>
            <a:endParaRPr sz="700" b="0" i="0" u="none" strike="noStrike" cap="none"/>
          </a:p>
        </p:txBody>
      </p:sp>
      <p:sp>
        <p:nvSpPr>
          <p:cNvPr id="296" name="Google Shape;296;p6"/>
          <p:cNvSpPr/>
          <p:nvPr/>
        </p:nvSpPr>
        <p:spPr>
          <a:xfrm>
            <a:off x="3977164" y="7721322"/>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2678</a:t>
            </a:r>
            <a:endParaRPr sz="700" b="0" i="0" u="none" strike="noStrike" cap="none"/>
          </a:p>
        </p:txBody>
      </p:sp>
      <p:sp>
        <p:nvSpPr>
          <p:cNvPr id="297" name="Google Shape;297;p6"/>
          <p:cNvSpPr/>
          <p:nvPr/>
        </p:nvSpPr>
        <p:spPr>
          <a:xfrm>
            <a:off x="7432477" y="7721322"/>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float64</a:t>
            </a:r>
            <a:endParaRPr sz="700" b="0" i="0" u="none" strike="noStrike" cap="none"/>
          </a:p>
        </p:txBody>
      </p:sp>
      <p:sp>
        <p:nvSpPr>
          <p:cNvPr id="298" name="Google Shape;298;p6"/>
          <p:cNvSpPr/>
          <p:nvPr/>
        </p:nvSpPr>
        <p:spPr>
          <a:xfrm>
            <a:off x="10887789" y="7721322"/>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Percentage of urban population</a:t>
            </a:r>
            <a:endParaRPr sz="700" b="0" i="0" u="none" strike="noStrike" cap="none"/>
          </a:p>
        </p:txBody>
      </p:sp>
      <p:sp>
        <p:nvSpPr>
          <p:cNvPr id="299" name="Google Shape;299;p6"/>
          <p:cNvSpPr/>
          <p:nvPr/>
        </p:nvSpPr>
        <p:spPr>
          <a:xfrm>
            <a:off x="404455" y="7942064"/>
            <a:ext cx="13821489" cy="2963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518041" y="8017669"/>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Tourism Inbound</a:t>
            </a:r>
            <a:endParaRPr sz="700" b="0" i="0" u="none" strike="noStrike" cap="none"/>
          </a:p>
        </p:txBody>
      </p:sp>
      <p:sp>
        <p:nvSpPr>
          <p:cNvPr id="301" name="Google Shape;301;p6"/>
          <p:cNvSpPr/>
          <p:nvPr/>
        </p:nvSpPr>
        <p:spPr>
          <a:xfrm>
            <a:off x="3977164" y="8017669"/>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2336</a:t>
            </a:r>
            <a:endParaRPr sz="700" b="0" i="0" u="none" strike="noStrike" cap="none"/>
          </a:p>
        </p:txBody>
      </p:sp>
      <p:sp>
        <p:nvSpPr>
          <p:cNvPr id="302" name="Google Shape;302;p6"/>
          <p:cNvSpPr/>
          <p:nvPr/>
        </p:nvSpPr>
        <p:spPr>
          <a:xfrm>
            <a:off x="7432477" y="8017669"/>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object</a:t>
            </a:r>
            <a:endParaRPr sz="700" b="0" i="0" u="none" strike="noStrike" cap="none"/>
          </a:p>
        </p:txBody>
      </p:sp>
      <p:sp>
        <p:nvSpPr>
          <p:cNvPr id="303" name="Google Shape;303;p6"/>
          <p:cNvSpPr/>
          <p:nvPr/>
        </p:nvSpPr>
        <p:spPr>
          <a:xfrm>
            <a:off x="10887789" y="8017669"/>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Tourism inbound (likely in number of tourists or revenue)</a:t>
            </a:r>
            <a:endParaRPr sz="700" b="0" i="0" u="none" strike="noStrike" cap="none"/>
          </a:p>
        </p:txBody>
      </p:sp>
      <p:sp>
        <p:nvSpPr>
          <p:cNvPr id="304" name="Google Shape;304;p6"/>
          <p:cNvSpPr/>
          <p:nvPr/>
        </p:nvSpPr>
        <p:spPr>
          <a:xfrm>
            <a:off x="404455" y="8238411"/>
            <a:ext cx="13821489" cy="2963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518041" y="8314015"/>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Tourism Outbound</a:t>
            </a:r>
            <a:endParaRPr sz="700" b="0" i="0" u="none" strike="noStrike" cap="none"/>
          </a:p>
        </p:txBody>
      </p:sp>
      <p:sp>
        <p:nvSpPr>
          <p:cNvPr id="306" name="Google Shape;306;p6"/>
          <p:cNvSpPr/>
          <p:nvPr/>
        </p:nvSpPr>
        <p:spPr>
          <a:xfrm>
            <a:off x="3977164" y="8314015"/>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2233</a:t>
            </a:r>
            <a:endParaRPr sz="700" b="0" i="0" u="none" strike="noStrike" cap="none"/>
          </a:p>
        </p:txBody>
      </p:sp>
      <p:sp>
        <p:nvSpPr>
          <p:cNvPr id="307" name="Google Shape;307;p6"/>
          <p:cNvSpPr/>
          <p:nvPr/>
        </p:nvSpPr>
        <p:spPr>
          <a:xfrm>
            <a:off x="7432477" y="8314015"/>
            <a:ext cx="322099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object</a:t>
            </a:r>
            <a:endParaRPr sz="700" b="0" i="0" u="none" strike="noStrike" cap="none"/>
          </a:p>
        </p:txBody>
      </p:sp>
      <p:sp>
        <p:nvSpPr>
          <p:cNvPr id="308" name="Google Shape;308;p6"/>
          <p:cNvSpPr/>
          <p:nvPr/>
        </p:nvSpPr>
        <p:spPr>
          <a:xfrm>
            <a:off x="10887789" y="8314015"/>
            <a:ext cx="3224808" cy="145137"/>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CFCBBF"/>
              </a:buClr>
              <a:buSzPts val="700"/>
              <a:buFont typeface="Raleway"/>
              <a:buNone/>
            </a:pPr>
            <a:r>
              <a:rPr lang="en-US" sz="700" b="0" i="0" u="none" strike="noStrike" cap="none">
                <a:solidFill>
                  <a:srgbClr val="CFCBBF"/>
                </a:solidFill>
                <a:latin typeface="Raleway"/>
                <a:ea typeface="Raleway"/>
                <a:cs typeface="Raleway"/>
                <a:sym typeface="Raleway"/>
              </a:rPr>
              <a:t>Tourism outbound (likely in number of tourists or revenue)</a:t>
            </a:r>
            <a:endParaRPr sz="700" b="0" i="0" u="none" strike="noStrike" cap="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7"/>
          <p:cNvSpPr/>
          <p:nvPr/>
        </p:nvSpPr>
        <p:spPr>
          <a:xfrm>
            <a:off x="609243" y="478631"/>
            <a:ext cx="4354830" cy="435173"/>
          </a:xfrm>
          <a:prstGeom prst="rect">
            <a:avLst/>
          </a:prstGeom>
          <a:noFill/>
          <a:ln>
            <a:noFill/>
          </a:ln>
        </p:spPr>
        <p:txBody>
          <a:bodyPr spcFirstLastPara="1" wrap="square" lIns="0" tIns="0" rIns="0" bIns="0" anchor="t" anchorCtr="0">
            <a:noAutofit/>
          </a:bodyPr>
          <a:lstStyle/>
          <a:p>
            <a:pPr marL="0" marR="0" lvl="0" indent="0" algn="l" rtl="0">
              <a:lnSpc>
                <a:spcPct val="125925"/>
              </a:lnSpc>
              <a:spcBef>
                <a:spcPts val="0"/>
              </a:spcBef>
              <a:spcAft>
                <a:spcPts val="0"/>
              </a:spcAft>
              <a:buClr>
                <a:srgbClr val="F2E782"/>
              </a:buClr>
              <a:buSzPts val="2700"/>
              <a:buFont typeface="Prata"/>
              <a:buNone/>
            </a:pPr>
            <a:r>
              <a:rPr lang="en-US" sz="2700" b="0" i="0" u="none" strike="noStrike" cap="none">
                <a:solidFill>
                  <a:srgbClr val="F2E782"/>
                </a:solidFill>
                <a:latin typeface="Prata"/>
                <a:ea typeface="Prata"/>
                <a:cs typeface="Prata"/>
                <a:sym typeface="Prata"/>
              </a:rPr>
              <a:t>Exploratory Data Analysis</a:t>
            </a:r>
            <a:endParaRPr sz="2700" b="0" i="0" u="none" strike="noStrike" cap="none"/>
          </a:p>
        </p:txBody>
      </p:sp>
      <p:sp>
        <p:nvSpPr>
          <p:cNvPr id="315" name="Google Shape;315;p7"/>
          <p:cNvSpPr/>
          <p:nvPr/>
        </p:nvSpPr>
        <p:spPr>
          <a:xfrm>
            <a:off x="609243" y="4805482"/>
            <a:ext cx="13411914" cy="22860"/>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1869162" y="4196298"/>
            <a:ext cx="22860" cy="609243"/>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1684853" y="4609683"/>
            <a:ext cx="391597" cy="391597"/>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1835587" y="4674930"/>
            <a:ext cx="90130" cy="261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050"/>
              <a:buFont typeface="Prata"/>
              <a:buNone/>
            </a:pPr>
            <a:r>
              <a:rPr lang="en-US" sz="2050" b="0" i="0" u="none" strike="noStrike" cap="none">
                <a:solidFill>
                  <a:srgbClr val="CFCBBF"/>
                </a:solidFill>
                <a:latin typeface="Prata"/>
                <a:ea typeface="Prata"/>
                <a:cs typeface="Prata"/>
                <a:sym typeface="Prata"/>
              </a:rPr>
              <a:t>1</a:t>
            </a:r>
            <a:endParaRPr sz="2050" b="0" i="0" u="none" strike="noStrike" cap="none"/>
          </a:p>
        </p:txBody>
      </p:sp>
      <p:sp>
        <p:nvSpPr>
          <p:cNvPr id="319" name="Google Shape;319;p7"/>
          <p:cNvSpPr/>
          <p:nvPr/>
        </p:nvSpPr>
        <p:spPr>
          <a:xfrm>
            <a:off x="783312" y="3743682"/>
            <a:ext cx="2194917" cy="278487"/>
          </a:xfrm>
          <a:prstGeom prst="rect">
            <a:avLst/>
          </a:prstGeom>
          <a:noFill/>
          <a:ln>
            <a:noFill/>
          </a:ln>
        </p:spPr>
        <p:txBody>
          <a:bodyPr spcFirstLastPara="1" wrap="square" lIns="0" tIns="0" rIns="0" bIns="0" anchor="t" anchorCtr="0">
            <a:noAutofit/>
          </a:bodyPr>
          <a:lstStyle/>
          <a:p>
            <a:pPr marL="0" marR="0" lvl="0" indent="0" algn="ctr" rtl="0">
              <a:lnSpc>
                <a:spcPct val="159259"/>
              </a:lnSpc>
              <a:spcBef>
                <a:spcPts val="0"/>
              </a:spcBef>
              <a:spcAft>
                <a:spcPts val="0"/>
              </a:spcAft>
              <a:buClr>
                <a:srgbClr val="CFCBBF"/>
              </a:buClr>
              <a:buSzPts val="1350"/>
              <a:buFont typeface="Raleway"/>
              <a:buNone/>
            </a:pPr>
            <a:r>
              <a:rPr lang="en-US" sz="1350" b="1" i="0" u="none" strike="noStrike" cap="none">
                <a:solidFill>
                  <a:srgbClr val="CFCBBF"/>
                </a:solidFill>
                <a:latin typeface="Raleway"/>
                <a:ea typeface="Raleway"/>
                <a:cs typeface="Raleway"/>
                <a:sym typeface="Raleway"/>
              </a:rPr>
              <a:t>Describing data</a:t>
            </a:r>
            <a:endParaRPr sz="1350" b="0" i="0" u="none" strike="noStrike" cap="none"/>
          </a:p>
        </p:txBody>
      </p:sp>
      <p:sp>
        <p:nvSpPr>
          <p:cNvPr id="320" name="Google Shape;320;p7"/>
          <p:cNvSpPr/>
          <p:nvPr/>
        </p:nvSpPr>
        <p:spPr>
          <a:xfrm>
            <a:off x="3227784" y="4805422"/>
            <a:ext cx="22860" cy="609243"/>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3043476" y="4609683"/>
            <a:ext cx="391597" cy="391597"/>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3159204" y="4674930"/>
            <a:ext cx="160020" cy="261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050"/>
              <a:buFont typeface="Prata"/>
              <a:buNone/>
            </a:pPr>
            <a:r>
              <a:rPr lang="en-US" sz="2050" b="0" i="0" u="none" strike="noStrike" cap="none">
                <a:solidFill>
                  <a:srgbClr val="CFCBBF"/>
                </a:solidFill>
                <a:latin typeface="Prata"/>
                <a:ea typeface="Prata"/>
                <a:cs typeface="Prata"/>
                <a:sym typeface="Prata"/>
              </a:rPr>
              <a:t>2</a:t>
            </a:r>
            <a:endParaRPr sz="2050" b="0" i="0" u="none" strike="noStrike" cap="none"/>
          </a:p>
        </p:txBody>
      </p:sp>
      <p:sp>
        <p:nvSpPr>
          <p:cNvPr id="323" name="Google Shape;323;p7"/>
          <p:cNvSpPr/>
          <p:nvPr/>
        </p:nvSpPr>
        <p:spPr>
          <a:xfrm>
            <a:off x="2141815" y="5588794"/>
            <a:ext cx="2195036" cy="278487"/>
          </a:xfrm>
          <a:prstGeom prst="rect">
            <a:avLst/>
          </a:prstGeom>
          <a:noFill/>
          <a:ln>
            <a:noFill/>
          </a:ln>
        </p:spPr>
        <p:txBody>
          <a:bodyPr spcFirstLastPara="1" wrap="square" lIns="0" tIns="0" rIns="0" bIns="0" anchor="t" anchorCtr="0">
            <a:noAutofit/>
          </a:bodyPr>
          <a:lstStyle/>
          <a:p>
            <a:pPr marL="0" marR="0" lvl="0" indent="0" algn="ctr" rtl="0">
              <a:lnSpc>
                <a:spcPct val="159259"/>
              </a:lnSpc>
              <a:spcBef>
                <a:spcPts val="0"/>
              </a:spcBef>
              <a:spcAft>
                <a:spcPts val="0"/>
              </a:spcAft>
              <a:buClr>
                <a:srgbClr val="CFCBBF"/>
              </a:buClr>
              <a:buSzPts val="1350"/>
              <a:buFont typeface="Raleway"/>
              <a:buNone/>
            </a:pPr>
            <a:r>
              <a:rPr lang="en-US" sz="1350" b="1" i="0" u="none" strike="noStrike" cap="none">
                <a:solidFill>
                  <a:srgbClr val="CFCBBF"/>
                </a:solidFill>
                <a:latin typeface="Raleway"/>
                <a:ea typeface="Raleway"/>
                <a:cs typeface="Raleway"/>
                <a:sym typeface="Raleway"/>
              </a:rPr>
              <a:t>Renaming columns</a:t>
            </a:r>
            <a:endParaRPr sz="1350" b="0" i="0" u="none" strike="noStrike" cap="none"/>
          </a:p>
        </p:txBody>
      </p:sp>
      <p:sp>
        <p:nvSpPr>
          <p:cNvPr id="324" name="Google Shape;324;p7"/>
          <p:cNvSpPr/>
          <p:nvPr/>
        </p:nvSpPr>
        <p:spPr>
          <a:xfrm>
            <a:off x="4586407" y="4196298"/>
            <a:ext cx="22860" cy="609243"/>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4402098" y="4609683"/>
            <a:ext cx="391597" cy="391597"/>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4516874" y="4674930"/>
            <a:ext cx="161925" cy="261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050"/>
              <a:buFont typeface="Prata"/>
              <a:buNone/>
            </a:pPr>
            <a:r>
              <a:rPr lang="en-US" sz="2050" b="0" i="0" u="none" strike="noStrike" cap="none">
                <a:solidFill>
                  <a:srgbClr val="CFCBBF"/>
                </a:solidFill>
                <a:latin typeface="Prata"/>
                <a:ea typeface="Prata"/>
                <a:cs typeface="Prata"/>
                <a:sym typeface="Prata"/>
              </a:rPr>
              <a:t>3</a:t>
            </a:r>
            <a:endParaRPr sz="2050" b="0" i="0" u="none" strike="noStrike" cap="none"/>
          </a:p>
        </p:txBody>
      </p:sp>
      <p:sp>
        <p:nvSpPr>
          <p:cNvPr id="327" name="Google Shape;327;p7"/>
          <p:cNvSpPr/>
          <p:nvPr/>
        </p:nvSpPr>
        <p:spPr>
          <a:xfrm>
            <a:off x="3500438" y="3465195"/>
            <a:ext cx="2195036" cy="556974"/>
          </a:xfrm>
          <a:prstGeom prst="rect">
            <a:avLst/>
          </a:prstGeom>
          <a:noFill/>
          <a:ln>
            <a:noFill/>
          </a:ln>
        </p:spPr>
        <p:txBody>
          <a:bodyPr spcFirstLastPara="1" wrap="square" lIns="0" tIns="0" rIns="0" bIns="0" anchor="t" anchorCtr="0">
            <a:noAutofit/>
          </a:bodyPr>
          <a:lstStyle/>
          <a:p>
            <a:pPr marL="0" marR="0" lvl="0" indent="0" algn="ctr" rtl="0">
              <a:lnSpc>
                <a:spcPct val="159259"/>
              </a:lnSpc>
              <a:spcBef>
                <a:spcPts val="0"/>
              </a:spcBef>
              <a:spcAft>
                <a:spcPts val="0"/>
              </a:spcAft>
              <a:buClr>
                <a:srgbClr val="CFCBBF"/>
              </a:buClr>
              <a:buSzPts val="1350"/>
              <a:buFont typeface="Raleway"/>
              <a:buNone/>
            </a:pPr>
            <a:r>
              <a:rPr lang="en-US" sz="1350" b="1" i="0" u="none" strike="noStrike" cap="none">
                <a:solidFill>
                  <a:srgbClr val="CFCBBF"/>
                </a:solidFill>
                <a:latin typeface="Raleway"/>
                <a:ea typeface="Raleway"/>
                <a:cs typeface="Raleway"/>
                <a:sym typeface="Raleway"/>
              </a:rPr>
              <a:t>Removing symbols, converting to float</a:t>
            </a:r>
            <a:endParaRPr sz="1350" b="0" i="0" u="none" strike="noStrike" cap="none"/>
          </a:p>
        </p:txBody>
      </p:sp>
      <p:sp>
        <p:nvSpPr>
          <p:cNvPr id="328" name="Google Shape;328;p7"/>
          <p:cNvSpPr/>
          <p:nvPr/>
        </p:nvSpPr>
        <p:spPr>
          <a:xfrm>
            <a:off x="5944910" y="4805422"/>
            <a:ext cx="22860" cy="609243"/>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60601" y="4609683"/>
            <a:ext cx="391597" cy="391597"/>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80021" y="4674930"/>
            <a:ext cx="152757" cy="261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050"/>
              <a:buFont typeface="Prata"/>
              <a:buNone/>
            </a:pPr>
            <a:r>
              <a:rPr lang="en-US" sz="2050" b="0" i="0" u="none" strike="noStrike" cap="none">
                <a:solidFill>
                  <a:srgbClr val="CFCBBF"/>
                </a:solidFill>
                <a:latin typeface="Prata"/>
                <a:ea typeface="Prata"/>
                <a:cs typeface="Prata"/>
                <a:sym typeface="Prata"/>
              </a:rPr>
              <a:t>4</a:t>
            </a:r>
            <a:endParaRPr sz="2050" b="0" i="0" u="none" strike="noStrike" cap="none"/>
          </a:p>
        </p:txBody>
      </p:sp>
      <p:pic>
        <p:nvPicPr>
          <p:cNvPr id="331" name="Google Shape;331;p7" descr="preencoded.png"/>
          <p:cNvPicPr preferRelativeResize="0"/>
          <p:nvPr/>
        </p:nvPicPr>
        <p:blipFill rotWithShape="1">
          <a:blip r:embed="rId3">
            <a:alphaModFix/>
          </a:blip>
          <a:srcRect/>
          <a:stretch/>
        </p:blipFill>
        <p:spPr>
          <a:xfrm>
            <a:off x="4859060" y="5588794"/>
            <a:ext cx="2194917" cy="1234559"/>
          </a:xfrm>
          <a:prstGeom prst="rect">
            <a:avLst/>
          </a:prstGeom>
          <a:noFill/>
          <a:ln>
            <a:noFill/>
          </a:ln>
        </p:spPr>
      </p:pic>
      <p:sp>
        <p:nvSpPr>
          <p:cNvPr id="332" name="Google Shape;332;p7"/>
          <p:cNvSpPr/>
          <p:nvPr/>
        </p:nvSpPr>
        <p:spPr>
          <a:xfrm>
            <a:off x="4859060" y="7019092"/>
            <a:ext cx="2194917" cy="556974"/>
          </a:xfrm>
          <a:prstGeom prst="rect">
            <a:avLst/>
          </a:prstGeom>
          <a:noFill/>
          <a:ln>
            <a:noFill/>
          </a:ln>
        </p:spPr>
        <p:txBody>
          <a:bodyPr spcFirstLastPara="1" wrap="square" lIns="0" tIns="0" rIns="0" bIns="0" anchor="t" anchorCtr="0">
            <a:noAutofit/>
          </a:bodyPr>
          <a:lstStyle/>
          <a:p>
            <a:pPr marL="0" marR="0" lvl="0" indent="0" algn="ctr" rtl="0">
              <a:lnSpc>
                <a:spcPct val="159259"/>
              </a:lnSpc>
              <a:spcBef>
                <a:spcPts val="0"/>
              </a:spcBef>
              <a:spcAft>
                <a:spcPts val="0"/>
              </a:spcAft>
              <a:buClr>
                <a:srgbClr val="CFCBBF"/>
              </a:buClr>
              <a:buSzPts val="1350"/>
              <a:buFont typeface="Raleway"/>
              <a:buNone/>
            </a:pPr>
            <a:r>
              <a:rPr lang="en-US" sz="1350" b="1" i="0" u="none" strike="noStrike" cap="none">
                <a:solidFill>
                  <a:srgbClr val="CFCBBF"/>
                </a:solidFill>
                <a:latin typeface="Raleway"/>
                <a:ea typeface="Raleway"/>
                <a:cs typeface="Raleway"/>
                <a:sym typeface="Raleway"/>
              </a:rPr>
              <a:t>Dealing with missing values</a:t>
            </a:r>
            <a:endParaRPr sz="1350" b="0" i="0" u="none" strike="noStrike" cap="none"/>
          </a:p>
        </p:txBody>
      </p:sp>
      <p:sp>
        <p:nvSpPr>
          <p:cNvPr id="333" name="Google Shape;333;p7"/>
          <p:cNvSpPr/>
          <p:nvPr/>
        </p:nvSpPr>
        <p:spPr>
          <a:xfrm>
            <a:off x="7303532" y="4196298"/>
            <a:ext cx="22860" cy="609243"/>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119223" y="4609683"/>
            <a:ext cx="391597" cy="391597"/>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235904" y="4674930"/>
            <a:ext cx="158234" cy="261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050"/>
              <a:buFont typeface="Prata"/>
              <a:buNone/>
            </a:pPr>
            <a:r>
              <a:rPr lang="en-US" sz="2050" b="0" i="0" u="none" strike="noStrike" cap="none">
                <a:solidFill>
                  <a:srgbClr val="CFCBBF"/>
                </a:solidFill>
                <a:latin typeface="Prata"/>
                <a:ea typeface="Prata"/>
                <a:cs typeface="Prata"/>
                <a:sym typeface="Prata"/>
              </a:rPr>
              <a:t>5</a:t>
            </a:r>
            <a:endParaRPr sz="2050" b="0" i="0" u="none" strike="noStrike" cap="none"/>
          </a:p>
        </p:txBody>
      </p:sp>
      <p:pic>
        <p:nvPicPr>
          <p:cNvPr id="336" name="Google Shape;336;p7" descr="preencoded.png"/>
          <p:cNvPicPr preferRelativeResize="0"/>
          <p:nvPr/>
        </p:nvPicPr>
        <p:blipFill rotWithShape="1">
          <a:blip r:embed="rId4">
            <a:alphaModFix/>
          </a:blip>
          <a:srcRect/>
          <a:stretch/>
        </p:blipFill>
        <p:spPr>
          <a:xfrm>
            <a:off x="6217682" y="2034897"/>
            <a:ext cx="2194917" cy="1234559"/>
          </a:xfrm>
          <a:prstGeom prst="rect">
            <a:avLst/>
          </a:prstGeom>
          <a:noFill/>
          <a:ln>
            <a:noFill/>
          </a:ln>
        </p:spPr>
      </p:pic>
      <p:sp>
        <p:nvSpPr>
          <p:cNvPr id="337" name="Google Shape;337;p7"/>
          <p:cNvSpPr/>
          <p:nvPr/>
        </p:nvSpPr>
        <p:spPr>
          <a:xfrm>
            <a:off x="6217682" y="3465195"/>
            <a:ext cx="2194917" cy="556974"/>
          </a:xfrm>
          <a:prstGeom prst="rect">
            <a:avLst/>
          </a:prstGeom>
          <a:noFill/>
          <a:ln>
            <a:noFill/>
          </a:ln>
        </p:spPr>
        <p:txBody>
          <a:bodyPr spcFirstLastPara="1" wrap="square" lIns="0" tIns="0" rIns="0" bIns="0" anchor="t" anchorCtr="0">
            <a:noAutofit/>
          </a:bodyPr>
          <a:lstStyle/>
          <a:p>
            <a:pPr marL="0" marR="0" lvl="0" indent="0" algn="ctr" rtl="0">
              <a:lnSpc>
                <a:spcPct val="159259"/>
              </a:lnSpc>
              <a:spcBef>
                <a:spcPts val="0"/>
              </a:spcBef>
              <a:spcAft>
                <a:spcPts val="0"/>
              </a:spcAft>
              <a:buClr>
                <a:srgbClr val="CFCBBF"/>
              </a:buClr>
              <a:buSzPts val="1350"/>
              <a:buFont typeface="Raleway"/>
              <a:buNone/>
            </a:pPr>
            <a:r>
              <a:rPr lang="en-US" sz="1350" b="1" i="0" u="none" strike="noStrike" cap="none">
                <a:solidFill>
                  <a:srgbClr val="CFCBBF"/>
                </a:solidFill>
                <a:latin typeface="Raleway"/>
                <a:ea typeface="Raleway"/>
                <a:cs typeface="Raleway"/>
                <a:sym typeface="Raleway"/>
              </a:rPr>
              <a:t>Dropping unnecessary columns</a:t>
            </a:r>
            <a:endParaRPr sz="1350" b="0" i="0" u="none" strike="noStrike" cap="none"/>
          </a:p>
        </p:txBody>
      </p:sp>
      <p:sp>
        <p:nvSpPr>
          <p:cNvPr id="338" name="Google Shape;338;p7"/>
          <p:cNvSpPr/>
          <p:nvPr/>
        </p:nvSpPr>
        <p:spPr>
          <a:xfrm>
            <a:off x="8662154" y="4805422"/>
            <a:ext cx="22860" cy="609243"/>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8477845" y="4609683"/>
            <a:ext cx="391597" cy="391597"/>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8588931" y="4674930"/>
            <a:ext cx="169426" cy="261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050"/>
              <a:buFont typeface="Prata"/>
              <a:buNone/>
            </a:pPr>
            <a:r>
              <a:rPr lang="en-US" sz="2050" b="0" i="0" u="none" strike="noStrike" cap="none">
                <a:solidFill>
                  <a:srgbClr val="CFCBBF"/>
                </a:solidFill>
                <a:latin typeface="Prata"/>
                <a:ea typeface="Prata"/>
                <a:cs typeface="Prata"/>
                <a:sym typeface="Prata"/>
              </a:rPr>
              <a:t>6</a:t>
            </a:r>
            <a:endParaRPr sz="2050" b="0" i="0" u="none" strike="noStrike" cap="none"/>
          </a:p>
        </p:txBody>
      </p:sp>
      <p:pic>
        <p:nvPicPr>
          <p:cNvPr id="341" name="Google Shape;341;p7" descr="preencoded.png"/>
          <p:cNvPicPr preferRelativeResize="0"/>
          <p:nvPr/>
        </p:nvPicPr>
        <p:blipFill rotWithShape="1">
          <a:blip r:embed="rId5">
            <a:alphaModFix/>
          </a:blip>
          <a:srcRect/>
          <a:stretch/>
        </p:blipFill>
        <p:spPr>
          <a:xfrm>
            <a:off x="7576185" y="5588794"/>
            <a:ext cx="2195036" cy="1847374"/>
          </a:xfrm>
          <a:prstGeom prst="rect">
            <a:avLst/>
          </a:prstGeom>
          <a:noFill/>
          <a:ln>
            <a:noFill/>
          </a:ln>
        </p:spPr>
      </p:pic>
      <p:sp>
        <p:nvSpPr>
          <p:cNvPr id="342" name="Google Shape;342;p7"/>
          <p:cNvSpPr/>
          <p:nvPr/>
        </p:nvSpPr>
        <p:spPr>
          <a:xfrm>
            <a:off x="7576185" y="7631906"/>
            <a:ext cx="2195036" cy="278487"/>
          </a:xfrm>
          <a:prstGeom prst="rect">
            <a:avLst/>
          </a:prstGeom>
          <a:noFill/>
          <a:ln>
            <a:noFill/>
          </a:ln>
        </p:spPr>
        <p:txBody>
          <a:bodyPr spcFirstLastPara="1" wrap="square" lIns="0" tIns="0" rIns="0" bIns="0" anchor="t" anchorCtr="0">
            <a:noAutofit/>
          </a:bodyPr>
          <a:lstStyle/>
          <a:p>
            <a:pPr marL="0" marR="0" lvl="0" indent="0" algn="ctr" rtl="0">
              <a:lnSpc>
                <a:spcPct val="159259"/>
              </a:lnSpc>
              <a:spcBef>
                <a:spcPts val="0"/>
              </a:spcBef>
              <a:spcAft>
                <a:spcPts val="0"/>
              </a:spcAft>
              <a:buClr>
                <a:srgbClr val="CFCBBF"/>
              </a:buClr>
              <a:buSzPts val="1350"/>
              <a:buFont typeface="Raleway"/>
              <a:buNone/>
            </a:pPr>
            <a:r>
              <a:rPr lang="en-US" sz="1350" b="1" i="0" u="none" strike="noStrike" cap="none">
                <a:solidFill>
                  <a:srgbClr val="CFCBBF"/>
                </a:solidFill>
                <a:latin typeface="Raleway"/>
                <a:ea typeface="Raleway"/>
                <a:cs typeface="Raleway"/>
                <a:sym typeface="Raleway"/>
              </a:rPr>
              <a:t>Handling duplicate values</a:t>
            </a:r>
            <a:endParaRPr sz="1350" b="0" i="0" u="none" strike="noStrike" cap="none"/>
          </a:p>
        </p:txBody>
      </p:sp>
      <p:sp>
        <p:nvSpPr>
          <p:cNvPr id="343" name="Google Shape;343;p7"/>
          <p:cNvSpPr/>
          <p:nvPr/>
        </p:nvSpPr>
        <p:spPr>
          <a:xfrm>
            <a:off x="10020776" y="4196298"/>
            <a:ext cx="22860" cy="609243"/>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9836468" y="4609683"/>
            <a:ext cx="391597" cy="391597"/>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9966960" y="4674930"/>
            <a:ext cx="130612" cy="261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050"/>
              <a:buFont typeface="Prata"/>
              <a:buNone/>
            </a:pPr>
            <a:r>
              <a:rPr lang="en-US" sz="2050" b="0" i="0" u="none" strike="noStrike" cap="none">
                <a:solidFill>
                  <a:srgbClr val="CFCBBF"/>
                </a:solidFill>
                <a:latin typeface="Prata"/>
                <a:ea typeface="Prata"/>
                <a:cs typeface="Prata"/>
                <a:sym typeface="Prata"/>
              </a:rPr>
              <a:t>7</a:t>
            </a:r>
            <a:endParaRPr sz="2050" b="0" i="0" u="none" strike="noStrike" cap="none"/>
          </a:p>
        </p:txBody>
      </p:sp>
      <p:pic>
        <p:nvPicPr>
          <p:cNvPr id="346" name="Google Shape;346;p7" descr="preencoded.png"/>
          <p:cNvPicPr preferRelativeResize="0"/>
          <p:nvPr/>
        </p:nvPicPr>
        <p:blipFill rotWithShape="1">
          <a:blip r:embed="rId6">
            <a:alphaModFix/>
          </a:blip>
          <a:srcRect/>
          <a:stretch/>
        </p:blipFill>
        <p:spPr>
          <a:xfrm>
            <a:off x="8934807" y="1718786"/>
            <a:ext cx="2195036" cy="1829157"/>
          </a:xfrm>
          <a:prstGeom prst="rect">
            <a:avLst/>
          </a:prstGeom>
          <a:noFill/>
          <a:ln>
            <a:noFill/>
          </a:ln>
        </p:spPr>
      </p:pic>
      <p:sp>
        <p:nvSpPr>
          <p:cNvPr id="347" name="Google Shape;347;p7"/>
          <p:cNvSpPr/>
          <p:nvPr/>
        </p:nvSpPr>
        <p:spPr>
          <a:xfrm>
            <a:off x="8934807" y="3743682"/>
            <a:ext cx="2195036" cy="278487"/>
          </a:xfrm>
          <a:prstGeom prst="rect">
            <a:avLst/>
          </a:prstGeom>
          <a:noFill/>
          <a:ln>
            <a:noFill/>
          </a:ln>
        </p:spPr>
        <p:txBody>
          <a:bodyPr spcFirstLastPara="1" wrap="square" lIns="0" tIns="0" rIns="0" bIns="0" anchor="t" anchorCtr="0">
            <a:noAutofit/>
          </a:bodyPr>
          <a:lstStyle/>
          <a:p>
            <a:pPr marL="0" marR="0" lvl="0" indent="0" algn="ctr" rtl="0">
              <a:lnSpc>
                <a:spcPct val="159259"/>
              </a:lnSpc>
              <a:spcBef>
                <a:spcPts val="0"/>
              </a:spcBef>
              <a:spcAft>
                <a:spcPts val="0"/>
              </a:spcAft>
              <a:buClr>
                <a:srgbClr val="CFCBBF"/>
              </a:buClr>
              <a:buSzPts val="1350"/>
              <a:buFont typeface="Raleway"/>
              <a:buNone/>
            </a:pPr>
            <a:r>
              <a:rPr lang="en-US" sz="1350" b="1" i="0" u="none" strike="noStrike" cap="none">
                <a:solidFill>
                  <a:srgbClr val="CFCBBF"/>
                </a:solidFill>
                <a:latin typeface="Raleway"/>
                <a:ea typeface="Raleway"/>
                <a:cs typeface="Raleway"/>
                <a:sym typeface="Raleway"/>
              </a:rPr>
              <a:t>Correlation analysis</a:t>
            </a:r>
            <a:endParaRPr sz="1350" b="0" i="0" u="none" strike="noStrike" cap="none"/>
          </a:p>
        </p:txBody>
      </p:sp>
      <p:sp>
        <p:nvSpPr>
          <p:cNvPr id="348" name="Google Shape;348;p7"/>
          <p:cNvSpPr/>
          <p:nvPr/>
        </p:nvSpPr>
        <p:spPr>
          <a:xfrm>
            <a:off x="11379398" y="4805422"/>
            <a:ext cx="22860" cy="609243"/>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11195090" y="4609683"/>
            <a:ext cx="391597" cy="391597"/>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11306294" y="4674930"/>
            <a:ext cx="169188" cy="261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050"/>
              <a:buFont typeface="Prata"/>
              <a:buNone/>
            </a:pPr>
            <a:r>
              <a:rPr lang="en-US" sz="2050" b="0" i="0" u="none" strike="noStrike" cap="none">
                <a:solidFill>
                  <a:srgbClr val="CFCBBF"/>
                </a:solidFill>
                <a:latin typeface="Prata"/>
                <a:ea typeface="Prata"/>
                <a:cs typeface="Prata"/>
                <a:sym typeface="Prata"/>
              </a:rPr>
              <a:t>8</a:t>
            </a:r>
            <a:endParaRPr sz="2050" b="0" i="0" u="none" strike="noStrike" cap="none"/>
          </a:p>
        </p:txBody>
      </p:sp>
      <p:pic>
        <p:nvPicPr>
          <p:cNvPr id="351" name="Google Shape;351;p7" descr="preencoded.png"/>
          <p:cNvPicPr preferRelativeResize="0"/>
          <p:nvPr/>
        </p:nvPicPr>
        <p:blipFill rotWithShape="1">
          <a:blip r:embed="rId7">
            <a:alphaModFix/>
          </a:blip>
          <a:srcRect/>
          <a:stretch/>
        </p:blipFill>
        <p:spPr>
          <a:xfrm>
            <a:off x="10293429" y="5588794"/>
            <a:ext cx="2195036" cy="1653540"/>
          </a:xfrm>
          <a:prstGeom prst="rect">
            <a:avLst/>
          </a:prstGeom>
          <a:noFill/>
          <a:ln>
            <a:noFill/>
          </a:ln>
        </p:spPr>
      </p:pic>
      <p:sp>
        <p:nvSpPr>
          <p:cNvPr id="352" name="Google Shape;352;p7"/>
          <p:cNvSpPr/>
          <p:nvPr/>
        </p:nvSpPr>
        <p:spPr>
          <a:xfrm>
            <a:off x="10293429" y="7438073"/>
            <a:ext cx="2195036" cy="278487"/>
          </a:xfrm>
          <a:prstGeom prst="rect">
            <a:avLst/>
          </a:prstGeom>
          <a:noFill/>
          <a:ln>
            <a:noFill/>
          </a:ln>
        </p:spPr>
        <p:txBody>
          <a:bodyPr spcFirstLastPara="1" wrap="square" lIns="0" tIns="0" rIns="0" bIns="0" anchor="t" anchorCtr="0">
            <a:noAutofit/>
          </a:bodyPr>
          <a:lstStyle/>
          <a:p>
            <a:pPr marL="0" marR="0" lvl="0" indent="0" algn="ctr" rtl="0">
              <a:lnSpc>
                <a:spcPct val="159259"/>
              </a:lnSpc>
              <a:spcBef>
                <a:spcPts val="0"/>
              </a:spcBef>
              <a:spcAft>
                <a:spcPts val="0"/>
              </a:spcAft>
              <a:buClr>
                <a:srgbClr val="CFCBBF"/>
              </a:buClr>
              <a:buSzPts val="1350"/>
              <a:buFont typeface="Raleway"/>
              <a:buNone/>
            </a:pPr>
            <a:r>
              <a:rPr lang="en-US" sz="1350" b="1" i="0" u="none" strike="noStrike" cap="none">
                <a:solidFill>
                  <a:srgbClr val="CFCBBF"/>
                </a:solidFill>
                <a:latin typeface="Raleway"/>
                <a:ea typeface="Raleway"/>
                <a:cs typeface="Raleway"/>
                <a:sym typeface="Raleway"/>
              </a:rPr>
              <a:t>Addressing outliers</a:t>
            </a:r>
            <a:endParaRPr sz="1350" b="0" i="0" u="none" strike="noStrike" cap="none"/>
          </a:p>
        </p:txBody>
      </p:sp>
      <p:sp>
        <p:nvSpPr>
          <p:cNvPr id="353" name="Google Shape;353;p7"/>
          <p:cNvSpPr/>
          <p:nvPr/>
        </p:nvSpPr>
        <p:spPr>
          <a:xfrm>
            <a:off x="12737902" y="4196298"/>
            <a:ext cx="22860" cy="609243"/>
          </a:xfrm>
          <a:prstGeom prst="roundRect">
            <a:avLst>
              <a:gd name="adj" fmla="val 114220"/>
            </a:avLst>
          </a:prstGeom>
          <a:solidFill>
            <a:srgbClr val="535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12553593" y="4609683"/>
            <a:ext cx="391597" cy="391597"/>
          </a:xfrm>
          <a:prstGeom prst="roundRect">
            <a:avLst>
              <a:gd name="adj" fmla="val 6668"/>
            </a:avLst>
          </a:prstGeom>
          <a:solidFill>
            <a:srgbClr val="3A3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12664678" y="4674930"/>
            <a:ext cx="169426" cy="261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FCBBF"/>
              </a:buClr>
              <a:buSzPts val="2050"/>
              <a:buFont typeface="Prata"/>
              <a:buNone/>
            </a:pPr>
            <a:r>
              <a:rPr lang="en-US" sz="2050" b="0" i="0" u="none" strike="noStrike" cap="none">
                <a:solidFill>
                  <a:srgbClr val="CFCBBF"/>
                </a:solidFill>
                <a:latin typeface="Prata"/>
                <a:ea typeface="Prata"/>
                <a:cs typeface="Prata"/>
                <a:sym typeface="Prata"/>
              </a:rPr>
              <a:t>9</a:t>
            </a:r>
            <a:endParaRPr sz="2050" b="0" i="0" u="none" strike="noStrike" cap="none"/>
          </a:p>
        </p:txBody>
      </p:sp>
      <p:pic>
        <p:nvPicPr>
          <p:cNvPr id="356" name="Google Shape;356;p7" descr="preencoded.png"/>
          <p:cNvPicPr preferRelativeResize="0"/>
          <p:nvPr/>
        </p:nvPicPr>
        <p:blipFill rotWithShape="1">
          <a:blip r:embed="rId8">
            <a:alphaModFix/>
          </a:blip>
          <a:srcRect/>
          <a:stretch/>
        </p:blipFill>
        <p:spPr>
          <a:xfrm>
            <a:off x="11652052" y="1261943"/>
            <a:ext cx="2194917" cy="2286000"/>
          </a:xfrm>
          <a:prstGeom prst="rect">
            <a:avLst/>
          </a:prstGeom>
          <a:noFill/>
          <a:ln>
            <a:noFill/>
          </a:ln>
        </p:spPr>
      </p:pic>
      <p:sp>
        <p:nvSpPr>
          <p:cNvPr id="357" name="Google Shape;357;p7"/>
          <p:cNvSpPr/>
          <p:nvPr/>
        </p:nvSpPr>
        <p:spPr>
          <a:xfrm>
            <a:off x="11652052" y="3743682"/>
            <a:ext cx="2194917" cy="278487"/>
          </a:xfrm>
          <a:prstGeom prst="rect">
            <a:avLst/>
          </a:prstGeom>
          <a:noFill/>
          <a:ln>
            <a:noFill/>
          </a:ln>
        </p:spPr>
        <p:txBody>
          <a:bodyPr spcFirstLastPara="1" wrap="square" lIns="0" tIns="0" rIns="0" bIns="0" anchor="t" anchorCtr="0">
            <a:noAutofit/>
          </a:bodyPr>
          <a:lstStyle/>
          <a:p>
            <a:pPr marL="0" marR="0" lvl="0" indent="0" algn="ctr" rtl="0">
              <a:lnSpc>
                <a:spcPct val="159259"/>
              </a:lnSpc>
              <a:spcBef>
                <a:spcPts val="0"/>
              </a:spcBef>
              <a:spcAft>
                <a:spcPts val="0"/>
              </a:spcAft>
              <a:buClr>
                <a:srgbClr val="CFCBBF"/>
              </a:buClr>
              <a:buSzPts val="1350"/>
              <a:buFont typeface="Raleway"/>
              <a:buNone/>
            </a:pPr>
            <a:r>
              <a:rPr lang="en-US" sz="1350" b="1" i="0" u="none" strike="noStrike" cap="none">
                <a:solidFill>
                  <a:srgbClr val="CFCBBF"/>
                </a:solidFill>
                <a:latin typeface="Raleway"/>
                <a:ea typeface="Raleway"/>
                <a:cs typeface="Raleway"/>
                <a:sym typeface="Raleway"/>
              </a:rPr>
              <a:t>Creating visualizations</a:t>
            </a:r>
            <a:endParaRPr sz="1350" b="0" i="0" u="none" strike="noStrike" cap="non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8"/>
          <p:cNvSpPr/>
          <p:nvPr/>
        </p:nvSpPr>
        <p:spPr>
          <a:xfrm>
            <a:off x="707112" y="555546"/>
            <a:ext cx="5399603" cy="505063"/>
          </a:xfrm>
          <a:prstGeom prst="rect">
            <a:avLst/>
          </a:prstGeom>
          <a:noFill/>
          <a:ln>
            <a:noFill/>
          </a:ln>
        </p:spPr>
        <p:txBody>
          <a:bodyPr spcFirstLastPara="1" wrap="square" lIns="0" tIns="0" rIns="0" bIns="0" anchor="t" anchorCtr="0">
            <a:noAutofit/>
          </a:bodyPr>
          <a:lstStyle/>
          <a:p>
            <a:pPr marL="0" marR="0" lvl="0" indent="0" algn="l" rtl="0">
              <a:lnSpc>
                <a:spcPct val="125396"/>
              </a:lnSpc>
              <a:spcBef>
                <a:spcPts val="0"/>
              </a:spcBef>
              <a:spcAft>
                <a:spcPts val="0"/>
              </a:spcAft>
              <a:buClr>
                <a:srgbClr val="F2E782"/>
              </a:buClr>
              <a:buSzPts val="3150"/>
              <a:buFont typeface="Prata"/>
              <a:buNone/>
            </a:pPr>
            <a:r>
              <a:rPr lang="en-US" sz="3150" b="0" i="0" u="none" strike="noStrike" cap="none">
                <a:solidFill>
                  <a:srgbClr val="F2E782"/>
                </a:solidFill>
                <a:latin typeface="Prata"/>
                <a:ea typeface="Prata"/>
                <a:cs typeface="Prata"/>
                <a:sym typeface="Prata"/>
              </a:rPr>
              <a:t>Dealing with Missing Values</a:t>
            </a:r>
            <a:endParaRPr sz="3150" b="0" i="0" u="none" strike="noStrike" cap="none"/>
          </a:p>
        </p:txBody>
      </p:sp>
      <p:sp>
        <p:nvSpPr>
          <p:cNvPr id="364" name="Google Shape;364;p8"/>
          <p:cNvSpPr/>
          <p:nvPr/>
        </p:nvSpPr>
        <p:spPr>
          <a:xfrm>
            <a:off x="707112" y="1464588"/>
            <a:ext cx="13216176" cy="646509"/>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CFCBBF"/>
              </a:buClr>
              <a:buSzPts val="1550"/>
              <a:buFont typeface="Raleway"/>
              <a:buChar char="•"/>
            </a:pPr>
            <a:r>
              <a:rPr lang="en-US" sz="1550" b="0" i="0" u="none" strike="noStrike" cap="none">
                <a:solidFill>
                  <a:srgbClr val="CFCBBF"/>
                </a:solidFill>
                <a:latin typeface="Raleway"/>
                <a:ea typeface="Raleway"/>
                <a:cs typeface="Raleway"/>
                <a:sym typeface="Raleway"/>
              </a:rPr>
              <a:t>Our analysis revealed a significant number of NULL values across all features in the dataset. To address this, we first removed unnecessary columns and renamed others for our specific use case.</a:t>
            </a:r>
            <a:endParaRPr sz="1550" b="0" i="0" u="none" strike="noStrike" cap="none"/>
          </a:p>
        </p:txBody>
      </p:sp>
      <p:sp>
        <p:nvSpPr>
          <p:cNvPr id="365" name="Google Shape;365;p8"/>
          <p:cNvSpPr/>
          <p:nvPr/>
        </p:nvSpPr>
        <p:spPr>
          <a:xfrm>
            <a:off x="707112" y="2181701"/>
            <a:ext cx="13216176" cy="969764"/>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CFCBBF"/>
              </a:buClr>
              <a:buSzPts val="1550"/>
              <a:buFont typeface="Raleway"/>
              <a:buChar char="•"/>
            </a:pPr>
            <a:r>
              <a:rPr lang="en-US" sz="1550" b="0" i="0" u="none" strike="noStrike" cap="none">
                <a:solidFill>
                  <a:srgbClr val="CFCBBF"/>
                </a:solidFill>
                <a:latin typeface="Raleway"/>
                <a:ea typeface="Raleway"/>
                <a:cs typeface="Raleway"/>
                <a:sym typeface="Raleway"/>
              </a:rPr>
              <a:t>We then employed the KNN Imputer module to handle the remaining NULL values. Before applying the KNN Imputer, we normalized the data to ensure consistency and optimal performance. The KNN Imputer utilizes the K-Nearest Neighbor Algorithm to estimate missing values based on their closest neighbours in the dataset.</a:t>
            </a:r>
            <a:endParaRPr sz="1550" b="0" i="0" u="none" strike="noStrike" cap="none"/>
          </a:p>
        </p:txBody>
      </p:sp>
      <p:sp>
        <p:nvSpPr>
          <p:cNvPr id="366" name="Google Shape;366;p8"/>
          <p:cNvSpPr/>
          <p:nvPr/>
        </p:nvSpPr>
        <p:spPr>
          <a:xfrm>
            <a:off x="707112" y="3222069"/>
            <a:ext cx="13216176" cy="323255"/>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CFCBBF"/>
              </a:buClr>
              <a:buSzPts val="1550"/>
              <a:buFont typeface="Raleway"/>
              <a:buChar char="•"/>
            </a:pPr>
            <a:r>
              <a:rPr lang="en-US" sz="1550" b="0" i="0" u="none" strike="noStrike" cap="none">
                <a:solidFill>
                  <a:srgbClr val="CFCBBF"/>
                </a:solidFill>
                <a:latin typeface="Raleway"/>
                <a:ea typeface="Raleway"/>
                <a:cs typeface="Raleway"/>
                <a:sym typeface="Raleway"/>
              </a:rPr>
              <a:t>After completing the imputation process, we observed 208 unique country names, each appearing 13 times in the dataset.</a:t>
            </a:r>
            <a:endParaRPr sz="1550" b="0" i="0" u="none" strike="noStrike" cap="none"/>
          </a:p>
        </p:txBody>
      </p:sp>
      <p:sp>
        <p:nvSpPr>
          <p:cNvPr id="367" name="Google Shape;367;p8"/>
          <p:cNvSpPr/>
          <p:nvPr/>
        </p:nvSpPr>
        <p:spPr>
          <a:xfrm>
            <a:off x="707112" y="3772614"/>
            <a:ext cx="13216176" cy="323255"/>
          </a:xfrm>
          <a:prstGeom prst="rect">
            <a:avLst/>
          </a:prstGeom>
          <a:noFill/>
          <a:ln>
            <a:noFill/>
          </a:ln>
        </p:spPr>
        <p:txBody>
          <a:bodyPr spcFirstLastPara="1" wrap="square" lIns="0" tIns="0" rIns="0" bIns="0" anchor="t" anchorCtr="0">
            <a:noAutofit/>
          </a:bodyPr>
          <a:lstStyle/>
          <a:p>
            <a:pPr marL="0" marR="0" lvl="0" indent="0" algn="ctr" rtl="0">
              <a:lnSpc>
                <a:spcPct val="161290"/>
              </a:lnSpc>
              <a:spcBef>
                <a:spcPts val="0"/>
              </a:spcBef>
              <a:spcAft>
                <a:spcPts val="0"/>
              </a:spcAft>
              <a:buClr>
                <a:srgbClr val="CFCBBF"/>
              </a:buClr>
              <a:buSzPts val="1550"/>
              <a:buFont typeface="Raleway"/>
              <a:buNone/>
            </a:pPr>
            <a:r>
              <a:rPr lang="en-US" sz="1550" b="1" i="0" u="sng" strike="noStrike" cap="none">
                <a:solidFill>
                  <a:srgbClr val="CFCBBF"/>
                </a:solidFill>
                <a:latin typeface="Raleway"/>
                <a:ea typeface="Raleway"/>
                <a:cs typeface="Raleway"/>
                <a:sym typeface="Raleway"/>
              </a:rPr>
              <a:t>BEFORE </a:t>
            </a:r>
            <a:r>
              <a:rPr lang="en-US" sz="1550" b="0" i="0" u="none" strike="noStrike" cap="none">
                <a:solidFill>
                  <a:srgbClr val="CFCBBF"/>
                </a:solidFill>
                <a:latin typeface="Raleway"/>
                <a:ea typeface="Raleway"/>
                <a:cs typeface="Raleway"/>
                <a:sym typeface="Raleway"/>
              </a:rPr>
              <a:t>                                      </a:t>
            </a:r>
            <a:r>
              <a:rPr lang="en-US" sz="1550" b="1" i="0" u="sng" strike="noStrike" cap="none">
                <a:solidFill>
                  <a:srgbClr val="CFCBBF"/>
                </a:solidFill>
                <a:latin typeface="Raleway"/>
                <a:ea typeface="Raleway"/>
                <a:cs typeface="Raleway"/>
                <a:sym typeface="Raleway"/>
              </a:rPr>
              <a:t>AFTER</a:t>
            </a:r>
            <a:endParaRPr sz="1550" b="0" i="0" u="none" strike="noStrike" cap="none"/>
          </a:p>
        </p:txBody>
      </p:sp>
      <p:pic>
        <p:nvPicPr>
          <p:cNvPr id="368" name="Google Shape;368;p8" descr="preencoded.png"/>
          <p:cNvPicPr preferRelativeResize="0"/>
          <p:nvPr/>
        </p:nvPicPr>
        <p:blipFill rotWithShape="1">
          <a:blip r:embed="rId3">
            <a:alphaModFix/>
          </a:blip>
          <a:srcRect/>
          <a:stretch/>
        </p:blipFill>
        <p:spPr>
          <a:xfrm>
            <a:off x="4711422" y="4454009"/>
            <a:ext cx="2394109" cy="3030617"/>
          </a:xfrm>
          <a:prstGeom prst="rect">
            <a:avLst/>
          </a:prstGeom>
          <a:noFill/>
          <a:ln>
            <a:noFill/>
          </a:ln>
        </p:spPr>
      </p:pic>
      <p:pic>
        <p:nvPicPr>
          <p:cNvPr id="369" name="Google Shape;369;p8" descr="preencoded.png"/>
          <p:cNvPicPr preferRelativeResize="0"/>
          <p:nvPr/>
        </p:nvPicPr>
        <p:blipFill rotWithShape="1">
          <a:blip r:embed="rId4">
            <a:alphaModFix/>
          </a:blip>
          <a:srcRect/>
          <a:stretch/>
        </p:blipFill>
        <p:spPr>
          <a:xfrm>
            <a:off x="7267099" y="4454009"/>
            <a:ext cx="2651760" cy="30306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
          <p:cNvSpPr/>
          <p:nvPr/>
        </p:nvSpPr>
        <p:spPr>
          <a:xfrm>
            <a:off x="667345" y="827961"/>
            <a:ext cx="4940498" cy="47660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2E782"/>
              </a:buClr>
              <a:buSzPts val="3000"/>
              <a:buFont typeface="Prata"/>
              <a:buNone/>
            </a:pPr>
            <a:r>
              <a:rPr lang="en-US" sz="3000" b="0" i="0" u="none" strike="noStrike" cap="none">
                <a:solidFill>
                  <a:srgbClr val="F2E782"/>
                </a:solidFill>
                <a:latin typeface="Prata"/>
                <a:ea typeface="Prata"/>
                <a:cs typeface="Prata"/>
                <a:sym typeface="Prata"/>
              </a:rPr>
              <a:t>Correlation Matrix Insights</a:t>
            </a:r>
            <a:endParaRPr sz="3000" b="0" i="0" u="none" strike="noStrike" cap="none"/>
          </a:p>
        </p:txBody>
      </p:sp>
      <p:sp>
        <p:nvSpPr>
          <p:cNvPr id="376" name="Google Shape;376;p9"/>
          <p:cNvSpPr/>
          <p:nvPr/>
        </p:nvSpPr>
        <p:spPr>
          <a:xfrm>
            <a:off x="667345" y="1685925"/>
            <a:ext cx="13295709" cy="30515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0" i="0" u="none" strike="noStrike" cap="none">
                <a:solidFill>
                  <a:srgbClr val="CFCBBF"/>
                </a:solidFill>
                <a:latin typeface="Raleway"/>
                <a:ea typeface="Raleway"/>
                <a:cs typeface="Raleway"/>
                <a:sym typeface="Raleway"/>
              </a:rPr>
              <a:t>The correlation matrix reveals complex interdependencies between demographic, economic, demographic, and health indicators. Key findings include:</a:t>
            </a:r>
            <a:endParaRPr sz="1500" b="0" i="0" u="none" strike="noStrike" cap="none"/>
          </a:p>
        </p:txBody>
      </p:sp>
      <p:sp>
        <p:nvSpPr>
          <p:cNvPr id="377" name="Google Shape;377;p9"/>
          <p:cNvSpPr/>
          <p:nvPr/>
        </p:nvSpPr>
        <p:spPr>
          <a:xfrm>
            <a:off x="667345" y="2679621"/>
            <a:ext cx="6415207" cy="30515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Positive Correlations:</a:t>
            </a:r>
            <a:endParaRPr sz="1500" b="0" i="0" u="none" strike="noStrike" cap="none"/>
          </a:p>
        </p:txBody>
      </p:sp>
      <p:sp>
        <p:nvSpPr>
          <p:cNvPr id="378" name="Google Shape;378;p9"/>
          <p:cNvSpPr/>
          <p:nvPr/>
        </p:nvSpPr>
        <p:spPr>
          <a:xfrm>
            <a:off x="667345" y="3156347"/>
            <a:ext cx="6415207" cy="305157"/>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Ease of business with birth rate (0.73)</a:t>
            </a:r>
            <a:endParaRPr sz="1500" b="0" i="0" u="none" strike="noStrike" cap="none"/>
          </a:p>
        </p:txBody>
      </p:sp>
      <p:sp>
        <p:nvSpPr>
          <p:cNvPr id="379" name="Google Shape;379;p9"/>
          <p:cNvSpPr/>
          <p:nvPr/>
        </p:nvSpPr>
        <p:spPr>
          <a:xfrm>
            <a:off x="667345" y="3528179"/>
            <a:ext cx="6415207" cy="305157"/>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Ease of business with infant mortality (0.87)</a:t>
            </a:r>
            <a:endParaRPr sz="1500" b="0" i="0" u="none" strike="noStrike" cap="none"/>
          </a:p>
        </p:txBody>
      </p:sp>
      <p:sp>
        <p:nvSpPr>
          <p:cNvPr id="380" name="Google Shape;380;p9"/>
          <p:cNvSpPr/>
          <p:nvPr/>
        </p:nvSpPr>
        <p:spPr>
          <a:xfrm>
            <a:off x="667345" y="3900011"/>
            <a:ext cx="6415207" cy="305157"/>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CO2 emissions and energy usage (0.99)</a:t>
            </a:r>
            <a:endParaRPr sz="1500" b="0" i="0" u="none" strike="noStrike" cap="none"/>
          </a:p>
        </p:txBody>
      </p:sp>
      <p:sp>
        <p:nvSpPr>
          <p:cNvPr id="381" name="Google Shape;381;p9"/>
          <p:cNvSpPr/>
          <p:nvPr/>
        </p:nvSpPr>
        <p:spPr>
          <a:xfrm>
            <a:off x="667345" y="4376738"/>
            <a:ext cx="6415207" cy="30515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1" i="0" u="none" strike="noStrike" cap="none">
                <a:solidFill>
                  <a:srgbClr val="CFCBBF"/>
                </a:solidFill>
                <a:latin typeface="Raleway"/>
                <a:ea typeface="Raleway"/>
                <a:cs typeface="Raleway"/>
                <a:sym typeface="Raleway"/>
              </a:rPr>
              <a:t>Negative Correlations:</a:t>
            </a:r>
            <a:endParaRPr sz="1500" b="0" i="0" u="none" strike="noStrike" cap="none"/>
          </a:p>
        </p:txBody>
      </p:sp>
      <p:sp>
        <p:nvSpPr>
          <p:cNvPr id="382" name="Google Shape;382;p9"/>
          <p:cNvSpPr/>
          <p:nvPr/>
        </p:nvSpPr>
        <p:spPr>
          <a:xfrm>
            <a:off x="667345" y="4853464"/>
            <a:ext cx="6415207" cy="610314"/>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Infant mortality with life expectancy for Females (-0.93) and Males (-0.91)</a:t>
            </a:r>
            <a:endParaRPr sz="1500" b="0" i="0" u="none" strike="noStrike" cap="none"/>
          </a:p>
        </p:txBody>
      </p:sp>
      <p:sp>
        <p:nvSpPr>
          <p:cNvPr id="383" name="Google Shape;383;p9"/>
          <p:cNvSpPr/>
          <p:nvPr/>
        </p:nvSpPr>
        <p:spPr>
          <a:xfrm>
            <a:off x="667345" y="5530453"/>
            <a:ext cx="6415207" cy="610314"/>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Health expenditure with life expectancy for Females (-0.87) and Males (-0.83)</a:t>
            </a:r>
            <a:endParaRPr sz="1500" b="0" i="0" u="none" strike="noStrike" cap="none"/>
          </a:p>
        </p:txBody>
      </p:sp>
      <p:sp>
        <p:nvSpPr>
          <p:cNvPr id="384" name="Google Shape;384;p9"/>
          <p:cNvSpPr/>
          <p:nvPr/>
        </p:nvSpPr>
        <p:spPr>
          <a:xfrm>
            <a:off x="667345" y="6207443"/>
            <a:ext cx="6415207" cy="305157"/>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CFCBBF"/>
              </a:buClr>
              <a:buSzPts val="1500"/>
              <a:buFont typeface="Raleway"/>
              <a:buChar char="•"/>
            </a:pPr>
            <a:r>
              <a:rPr lang="en-US" sz="1500" b="0" i="0" u="none" strike="noStrike" cap="none">
                <a:solidFill>
                  <a:srgbClr val="CFCBBF"/>
                </a:solidFill>
                <a:latin typeface="Raleway"/>
                <a:ea typeface="Raleway"/>
                <a:cs typeface="Raleway"/>
                <a:sym typeface="Raleway"/>
              </a:rPr>
              <a:t>Internet usage with infant mortality (-0.64)</a:t>
            </a:r>
            <a:endParaRPr sz="1500" b="0" i="0" u="none" strike="noStrike" cap="none"/>
          </a:p>
        </p:txBody>
      </p:sp>
      <p:pic>
        <p:nvPicPr>
          <p:cNvPr id="385" name="Google Shape;385;p9" descr="preencoded.png"/>
          <p:cNvPicPr preferRelativeResize="0"/>
          <p:nvPr/>
        </p:nvPicPr>
        <p:blipFill rotWithShape="1">
          <a:blip r:embed="rId3">
            <a:alphaModFix/>
          </a:blip>
          <a:srcRect/>
          <a:stretch/>
        </p:blipFill>
        <p:spPr>
          <a:xfrm>
            <a:off x="7555468" y="2419945"/>
            <a:ext cx="5033010" cy="4247555"/>
          </a:xfrm>
          <a:prstGeom prst="rect">
            <a:avLst/>
          </a:prstGeom>
          <a:noFill/>
          <a:ln>
            <a:noFill/>
          </a:ln>
        </p:spPr>
      </p:pic>
      <p:sp>
        <p:nvSpPr>
          <p:cNvPr id="386" name="Google Shape;386;p9"/>
          <p:cNvSpPr/>
          <p:nvPr/>
        </p:nvSpPr>
        <p:spPr>
          <a:xfrm>
            <a:off x="667345" y="7096363"/>
            <a:ext cx="13295709" cy="305157"/>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FCBBF"/>
              </a:buClr>
              <a:buSzPts val="1500"/>
              <a:buFont typeface="Raleway"/>
              <a:buNone/>
            </a:pPr>
            <a:r>
              <a:rPr lang="en-US" sz="1500" b="0" i="0" u="none" strike="noStrike" cap="none">
                <a:solidFill>
                  <a:srgbClr val="CFCBBF"/>
                </a:solidFill>
                <a:latin typeface="Raleway"/>
                <a:ea typeface="Raleway"/>
                <a:cs typeface="Raleway"/>
                <a:sym typeface="Raleway"/>
              </a:rPr>
              <a:t>These findings suggest that economic development and improved health infrastructure can positively impact various social and economic indicators.</a:t>
            </a:r>
            <a:endParaRPr sz="1500" b="0" i="0" u="none" strike="noStrike" cap="none"/>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1714</Words>
  <Application>Microsoft Office PowerPoint</Application>
  <PresentationFormat>Custom</PresentationFormat>
  <Paragraphs>282</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Wingdings</vt:lpstr>
      <vt:lpstr>Raleway</vt:lpstr>
      <vt:lpstr>Prata</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vikraj shambhu</cp:lastModifiedBy>
  <cp:revision>4</cp:revision>
  <dcterms:created xsi:type="dcterms:W3CDTF">2024-11-06T11:24:23Z</dcterms:created>
  <dcterms:modified xsi:type="dcterms:W3CDTF">2024-12-30T05:48:36Z</dcterms:modified>
</cp:coreProperties>
</file>